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5" r:id="rId1"/>
  </p:sldMasterIdLst>
  <p:sldIdLst>
    <p:sldId id="302" r:id="rId2"/>
    <p:sldId id="284" r:id="rId3"/>
    <p:sldId id="285" r:id="rId4"/>
    <p:sldId id="287" r:id="rId5"/>
    <p:sldId id="286" r:id="rId6"/>
    <p:sldId id="288" r:id="rId7"/>
    <p:sldId id="289" r:id="rId8"/>
    <p:sldId id="290" r:id="rId9"/>
    <p:sldId id="291" r:id="rId10"/>
    <p:sldId id="295" r:id="rId11"/>
    <p:sldId id="293" r:id="rId12"/>
    <p:sldId id="294" r:id="rId13"/>
    <p:sldId id="296" r:id="rId14"/>
    <p:sldId id="297" r:id="rId15"/>
    <p:sldId id="299" r:id="rId16"/>
  </p:sldIdLst>
  <p:sldSz cx="9144000" cy="6858000" type="screen4x3"/>
  <p:notesSz cx="6858000" cy="9144000"/>
  <p:defaultTextStyle>
    <a:defPPr>
      <a:defRPr lang="ru-RU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74747"/>
    <a:srgbClr val="7C8ACE"/>
    <a:srgbClr val="E7F626"/>
    <a:srgbClr val="FF9966"/>
    <a:srgbClr val="B2B2B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59884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76391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600517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07692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469459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13587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73478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6657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7121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02659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43371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 lvl="0"/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 lvl="0"/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 lvl="0"/>
            <a:fld id="{9A0DB2DC-4C9A-4742-B13C-FB6460FD3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79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2550145"/>
          </a:xfrm>
        </p:spPr>
        <p:txBody>
          <a:bodyPr vert="horz" wrap="square" lIns="91440" tIns="45720" rIns="91440" bIns="45720" anchor="ctr" anchorCtr="0">
            <a:normAutofit/>
          </a:bodyPr>
          <a:lstStyle/>
          <a:p>
            <a:pPr eaLnBrk="1" hangingPunct="1">
              <a:buClrTx/>
              <a:buSzTx/>
              <a:buFontTx/>
            </a:pPr>
            <a:r>
              <a:rPr lang="ru-RU" sz="2000" b="1" dirty="0" smtClean="0">
                <a:solidFill>
                  <a:schemeClr val="tx1"/>
                </a:solidFill>
                <a:sym typeface="+mn-ea"/>
              </a:rPr>
              <a:t>Лекция №7</a:t>
            </a:r>
            <a:br>
              <a:rPr lang="ru-RU" sz="2000" b="1" dirty="0" smtClean="0">
                <a:solidFill>
                  <a:schemeClr val="tx1"/>
                </a:solidFill>
                <a:sym typeface="+mn-ea"/>
              </a:rPr>
            </a:br>
            <a:r>
              <a:rPr lang="ru-RU" sz="2000" dirty="0">
                <a:solidFill>
                  <a:schemeClr val="tx1"/>
                </a:solidFill>
                <a:sym typeface="+mn-ea"/>
              </a:rPr>
              <a:t/>
            </a:r>
            <a:br>
              <a:rPr lang="ru-RU" sz="2000" dirty="0">
                <a:solidFill>
                  <a:schemeClr val="tx1"/>
                </a:solidFill>
                <a:sym typeface="+mn-ea"/>
              </a:rPr>
            </a:br>
            <a:r>
              <a:rPr lang="ru-RU" sz="2000" b="1" dirty="0" smtClean="0">
                <a:solidFill>
                  <a:schemeClr val="tx1"/>
                </a:solidFill>
                <a:sym typeface="+mn-ea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sym typeface="+mn-ea"/>
              </a:rPr>
            </a:br>
            <a:r>
              <a:rPr lang="ru-RU" sz="2000" b="1" dirty="0" smtClean="0">
                <a:solidFill>
                  <a:schemeClr val="tx1"/>
                </a:solidFill>
                <a:sym typeface="+mn-ea"/>
              </a:rPr>
              <a:t>Информация и энтропия</a:t>
            </a:r>
            <a:r>
              <a:rPr lang="ru-RU" sz="2000" dirty="0" smtClean="0">
                <a:solidFill>
                  <a:schemeClr val="tx1"/>
                </a:solidFill>
                <a:sym typeface="+mn-ea"/>
              </a:rPr>
              <a:t> </a:t>
            </a:r>
            <a:br>
              <a:rPr lang="ru-RU" sz="2000" dirty="0" smtClean="0">
                <a:solidFill>
                  <a:schemeClr val="tx1"/>
                </a:solidFill>
                <a:sym typeface="+mn-ea"/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89089"/>
          <p:cNvSpPr>
            <a:spLocks noGrp="1"/>
          </p:cNvSpPr>
          <p:nvPr>
            <p:ph type="title"/>
          </p:nvPr>
        </p:nvSpPr>
        <p:spPr>
          <a:xfrm>
            <a:off x="3059832" y="178423"/>
            <a:ext cx="5829122" cy="1596177"/>
          </a:xfrm>
          <a:ln/>
        </p:spPr>
        <p:txBody>
          <a:bodyPr anchor="ctr" anchorCtr="0">
            <a:normAutofit/>
          </a:bodyPr>
          <a:lstStyle/>
          <a:p>
            <a:r>
              <a:rPr sz="3600" b="1" dirty="0" err="1"/>
              <a:t>Клод</a:t>
            </a:r>
            <a:r>
              <a:rPr lang="en-US" altLang="x-none" sz="3600" b="1" dirty="0"/>
              <a:t> </a:t>
            </a:r>
            <a:r>
              <a:rPr sz="3600" b="1" dirty="0" err="1"/>
              <a:t>Элвуд</a:t>
            </a:r>
            <a:r>
              <a:rPr lang="en-US" altLang="x-none" sz="3600" b="1" dirty="0"/>
              <a:t> </a:t>
            </a:r>
            <a:r>
              <a:rPr sz="3600" b="1" dirty="0" err="1"/>
              <a:t>Шеннон</a:t>
            </a:r>
            <a:r>
              <a:rPr lang="en-US" altLang="x-none" sz="4000" b="1" dirty="0"/>
              <a:t/>
            </a:r>
            <a:br>
              <a:rPr lang="en-US" altLang="x-none" sz="4000" b="1" dirty="0"/>
            </a:br>
            <a:r>
              <a:rPr lang="en-US" altLang="x-none" sz="2400" b="1" dirty="0"/>
              <a:t>Claude Elwood Shannon</a:t>
            </a:r>
            <a:br>
              <a:rPr lang="en-US" altLang="x-none" sz="2400" b="1" dirty="0"/>
            </a:br>
            <a:r>
              <a:rPr lang="en-US" altLang="x-none" sz="2400" b="1" dirty="0"/>
              <a:t>(30.04.1916 - 24.02.2001)</a:t>
            </a:r>
            <a:endParaRPr sz="2400" b="1" dirty="0"/>
          </a:p>
        </p:txBody>
      </p:sp>
      <p:pic>
        <p:nvPicPr>
          <p:cNvPr id="89091" name="Изображение 89090" descr="Shannon"/>
          <p:cNvPicPr>
            <a:picLocks noChangeAspect="1"/>
          </p:cNvPicPr>
          <p:nvPr/>
        </p:nvPicPr>
        <p:blipFill>
          <a:blip r:embed="rId2">
            <a:lum bright="6000"/>
          </a:blip>
          <a:stretch>
            <a:fillRect/>
          </a:stretch>
        </p:blipFill>
        <p:spPr>
          <a:xfrm>
            <a:off x="358775" y="1125538"/>
            <a:ext cx="2155825" cy="24558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89092" name="Текстовое поле 89091"/>
          <p:cNvSpPr txBox="1"/>
          <p:nvPr/>
        </p:nvSpPr>
        <p:spPr>
          <a:xfrm>
            <a:off x="2771775" y="1700213"/>
            <a:ext cx="6048375" cy="2047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600" dirty="0" smtClean="0">
                <a:latin typeface="Times New Roman" panose="02020603050405020304" pitchFamily="18" charset="0"/>
              </a:rPr>
              <a:t>В 1936 году выпускник Мичиганского университета Клод Шеннон, которому было тогда 21 год, имея два диплома бакалавра - по электротехнике и по математике, сумел ликвидировать разрыв между алгебраической теорией логики и ее практическим приложением. Свои идеи относительно связи между двоичным исчислением, булевой алгеброй и электрическими схемами Шеннон развил в докторской диссертации, опубликованной в 1938 году</a:t>
            </a:r>
            <a:endParaRPr lang="ru-RU" sz="1600" dirty="0">
              <a:latin typeface="Times New Roman" panose="02020603050405020304" pitchFamily="18" charset="0"/>
            </a:endParaRPr>
          </a:p>
        </p:txBody>
      </p:sp>
      <p:sp>
        <p:nvSpPr>
          <p:cNvPr id="89093" name="Текстовое поле 89092"/>
          <p:cNvSpPr txBox="1"/>
          <p:nvPr/>
        </p:nvSpPr>
        <p:spPr>
          <a:xfrm>
            <a:off x="395288" y="3716338"/>
            <a:ext cx="8424862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ru-RU" sz="1600" dirty="0" smtClean="0">
                <a:latin typeface="Times New Roman" panose="02020603050405020304" pitchFamily="18" charset="0"/>
              </a:rPr>
              <a:t>В 1948 году опубликовал фундаментальную работу A Mathematical Theory of Communication, в которой сформулированы основы теории информации. </a:t>
            </a:r>
            <a:endParaRPr lang="ru-RU" sz="1600" dirty="0">
              <a:latin typeface="Times New Roman" panose="02020603050405020304" pitchFamily="18" charset="0"/>
            </a:endParaRPr>
          </a:p>
        </p:txBody>
      </p:sp>
      <p:sp>
        <p:nvSpPr>
          <p:cNvPr id="89094" name="Текстовое поле 89093"/>
          <p:cNvSpPr txBox="1"/>
          <p:nvPr/>
        </p:nvSpPr>
        <p:spPr>
          <a:xfrm>
            <a:off x="395288" y="4292600"/>
            <a:ext cx="8424862" cy="581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ru-RU" sz="1600" dirty="0" smtClean="0">
                <a:latin typeface="Times New Roman" panose="02020603050405020304" pitchFamily="18" charset="0"/>
              </a:rPr>
              <a:t>Большую ценность представляет другая работа –  Communication Theory of Secrecy Systems (1949), в которой сформулированы математические основы криптографии.</a:t>
            </a:r>
            <a:endParaRPr lang="ru-RU" sz="1600" dirty="0">
              <a:latin typeface="Times New Roman" panose="02020603050405020304" pitchFamily="18" charset="0"/>
            </a:endParaRPr>
          </a:p>
        </p:txBody>
      </p:sp>
      <p:sp>
        <p:nvSpPr>
          <p:cNvPr id="89095" name="Текстовое поле 89094"/>
          <p:cNvSpPr txBox="1"/>
          <p:nvPr/>
        </p:nvSpPr>
        <p:spPr>
          <a:xfrm>
            <a:off x="395288" y="4868863"/>
            <a:ext cx="8569325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600" dirty="0">
                <a:latin typeface="Times New Roman" panose="02020603050405020304" pitchFamily="18" charset="0"/>
              </a:rPr>
              <a:t>C 1956 </a:t>
            </a:r>
            <a:r>
              <a:rPr lang="ru-RU" sz="1600" dirty="0" smtClean="0">
                <a:latin typeface="Times New Roman" panose="02020603050405020304" pitchFamily="18" charset="0"/>
              </a:rPr>
              <a:t>–  член Национальной академии наук США и Американской академии искусств и наук</a:t>
            </a:r>
            <a:r>
              <a:rPr sz="1600" dirty="0" smtClean="0">
                <a:latin typeface="Times New Roman" panose="02020603050405020304" pitchFamily="18" charset="0"/>
              </a:rPr>
              <a:t>. </a:t>
            </a:r>
            <a:endParaRPr sz="1600" dirty="0">
              <a:latin typeface="Times New Roman" panose="02020603050405020304" pitchFamily="18" charset="0"/>
            </a:endParaRPr>
          </a:p>
        </p:txBody>
      </p:sp>
      <p:sp>
        <p:nvSpPr>
          <p:cNvPr id="89096" name="Текстовое поле 89095"/>
          <p:cNvSpPr txBox="1"/>
          <p:nvPr/>
        </p:nvSpPr>
        <p:spPr>
          <a:xfrm>
            <a:off x="323850" y="5445125"/>
            <a:ext cx="8496300" cy="925513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 b="1" dirty="0">
                <a:latin typeface="Times New Roman" panose="02020603050405020304" pitchFamily="18" charset="0"/>
              </a:rPr>
              <a:t>Клод </a:t>
            </a:r>
            <a:r>
              <a:rPr sz="1800" b="1" dirty="0" err="1">
                <a:latin typeface="Times New Roman" panose="02020603050405020304" pitchFamily="18" charset="0"/>
              </a:rPr>
              <a:t>Элвуд</a:t>
            </a:r>
            <a:r>
              <a:rPr sz="1800" b="1" dirty="0">
                <a:latin typeface="Times New Roman" panose="02020603050405020304" pitchFamily="18" charset="0"/>
              </a:rPr>
              <a:t> </a:t>
            </a:r>
            <a:r>
              <a:rPr sz="1800" b="1" dirty="0" err="1">
                <a:latin typeface="Times New Roman" panose="02020603050405020304" pitchFamily="18" charset="0"/>
              </a:rPr>
              <a:t>Шеннон</a:t>
            </a:r>
            <a:r>
              <a:rPr sz="1800" dirty="0">
                <a:latin typeface="Times New Roman" panose="02020603050405020304" pitchFamily="18" charset="0"/>
              </a:rPr>
              <a:t> –  </a:t>
            </a:r>
            <a:r>
              <a:rPr lang="ru-RU" sz="1800" dirty="0" smtClean="0">
                <a:latin typeface="Times New Roman" panose="02020603050405020304" pitchFamily="18" charset="0"/>
              </a:rPr>
              <a:t>один из создателей математической теории информации, в значительной мере предопределил своими результатами развитие общей теории дискретных автоматов, которые являются важными составляющими кибернетики </a:t>
            </a:r>
            <a:endParaRPr lang="ru-RU" sz="1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8704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lstStyle/>
          <a:p>
            <a:pPr>
              <a:lnSpc>
                <a:spcPct val="75000"/>
              </a:lnSpc>
            </a:pPr>
            <a:r>
              <a:rPr sz="2800" b="1"/>
              <a:t>Энтропия дискретного сигнала</a:t>
            </a:r>
            <a:r>
              <a:rPr sz="4000"/>
              <a:t> </a:t>
            </a:r>
          </a:p>
        </p:txBody>
      </p:sp>
      <p:sp>
        <p:nvSpPr>
          <p:cNvPr id="87044" name="Текстовое поле 87043"/>
          <p:cNvSpPr txBox="1"/>
          <p:nvPr/>
        </p:nvSpPr>
        <p:spPr>
          <a:xfrm>
            <a:off x="611560" y="339247"/>
            <a:ext cx="8351837" cy="3667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dirty="0" err="1"/>
              <a:t>Энтропия</a:t>
            </a:r>
            <a:r>
              <a:rPr sz="1800" dirty="0"/>
              <a:t> </a:t>
            </a:r>
            <a:r>
              <a:rPr sz="1800" dirty="0" err="1"/>
              <a:t>системы</a:t>
            </a:r>
            <a:r>
              <a:rPr sz="1800" dirty="0"/>
              <a:t>, </a:t>
            </a:r>
            <a:r>
              <a:rPr sz="1800" dirty="0" err="1"/>
              <a:t>имеющей</a:t>
            </a:r>
            <a:r>
              <a:rPr sz="1800" dirty="0"/>
              <a:t> </a:t>
            </a:r>
            <a:r>
              <a:rPr lang="en-US" altLang="x-none" sz="1800" b="1" dirty="0"/>
              <a:t>N</a:t>
            </a:r>
            <a:r>
              <a:rPr sz="1800" dirty="0"/>
              <a:t> </a:t>
            </a:r>
            <a:r>
              <a:rPr sz="1800" dirty="0" err="1"/>
              <a:t>возможных</a:t>
            </a:r>
            <a:r>
              <a:rPr sz="1800" dirty="0"/>
              <a:t> </a:t>
            </a:r>
            <a:r>
              <a:rPr sz="1800" dirty="0" err="1"/>
              <a:t>состояний</a:t>
            </a:r>
            <a:endParaRPr sz="1800" dirty="0"/>
          </a:p>
        </p:txBody>
      </p:sp>
      <p:sp>
        <p:nvSpPr>
          <p:cNvPr id="87045" name="Текстовое поле 87044"/>
          <p:cNvSpPr txBox="1"/>
          <p:nvPr/>
        </p:nvSpPr>
        <p:spPr>
          <a:xfrm>
            <a:off x="250825" y="2997200"/>
            <a:ext cx="8569325" cy="6508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>
                <a:latin typeface="Times New Roman" panose="02020603050405020304" pitchFamily="18" charset="0"/>
              </a:rPr>
              <a:t>Где 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(1), 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(2),....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</a:t>
            </a:r>
            <a:r>
              <a:rPr lang="en-US" altLang="x-none" sz="1800" b="1">
                <a:latin typeface="Times New Roman" panose="02020603050405020304" pitchFamily="18" charset="0"/>
              </a:rPr>
              <a:t>i</a:t>
            </a:r>
            <a:r>
              <a:rPr sz="1800" b="1">
                <a:latin typeface="Times New Roman" panose="02020603050405020304" pitchFamily="18" charset="0"/>
              </a:rPr>
              <a:t>),.....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</a:t>
            </a:r>
            <a:r>
              <a:rPr lang="en-US" altLang="x-none" sz="1800" b="1">
                <a:latin typeface="Times New Roman" panose="02020603050405020304" pitchFamily="18" charset="0"/>
              </a:rPr>
              <a:t>N</a:t>
            </a:r>
            <a:r>
              <a:rPr sz="1800" b="1">
                <a:latin typeface="Times New Roman" panose="02020603050405020304" pitchFamily="18" charset="0"/>
              </a:rPr>
              <a:t>) </a:t>
            </a:r>
            <a:r>
              <a:rPr sz="1800">
                <a:latin typeface="Times New Roman" panose="02020603050405020304" pitchFamily="18" charset="0"/>
              </a:rPr>
              <a:t>–</a:t>
            </a:r>
            <a:r>
              <a:rPr sz="1800" b="1">
                <a:latin typeface="Times New Roman" panose="02020603050405020304" pitchFamily="18" charset="0"/>
              </a:rPr>
              <a:t> </a:t>
            </a:r>
            <a:r>
              <a:rPr sz="1800">
                <a:latin typeface="Times New Roman" panose="02020603050405020304" pitchFamily="18" charset="0"/>
              </a:rPr>
              <a:t>вероятности появления элементов алфавита</a:t>
            </a:r>
            <a:br>
              <a:rPr sz="1800">
                <a:latin typeface="Times New Roman" panose="02020603050405020304" pitchFamily="18" charset="0"/>
              </a:rPr>
            </a:br>
            <a:r>
              <a:rPr sz="1800">
                <a:latin typeface="Times New Roman" panose="02020603050405020304" pitchFamily="18" charset="0"/>
              </a:rPr>
              <a:t>       </a:t>
            </a:r>
            <a:r>
              <a:rPr lang="en-US" altLang="x-none" sz="1800" b="1">
                <a:latin typeface="Times New Roman" panose="02020603050405020304" pitchFamily="18" charset="0"/>
              </a:rPr>
              <a:t>x</a:t>
            </a:r>
            <a:r>
              <a:rPr sz="1800" b="1" baseline="-25000">
                <a:latin typeface="Times New Roman" panose="02020603050405020304" pitchFamily="18" charset="0"/>
              </a:rPr>
              <a:t>1</a:t>
            </a:r>
            <a:r>
              <a:rPr sz="1800" b="1">
                <a:latin typeface="Times New Roman" panose="02020603050405020304" pitchFamily="18" charset="0"/>
              </a:rPr>
              <a:t>, </a:t>
            </a:r>
            <a:r>
              <a:rPr lang="en-US" altLang="x-none" sz="1800" b="1">
                <a:latin typeface="Times New Roman" panose="02020603050405020304" pitchFamily="18" charset="0"/>
              </a:rPr>
              <a:t>x</a:t>
            </a:r>
            <a:r>
              <a:rPr sz="1800" b="1" baseline="-25000">
                <a:latin typeface="Times New Roman" panose="02020603050405020304" pitchFamily="18" charset="0"/>
              </a:rPr>
              <a:t>2</a:t>
            </a:r>
            <a:r>
              <a:rPr sz="1800" b="1">
                <a:latin typeface="Times New Roman" panose="02020603050405020304" pitchFamily="18" charset="0"/>
              </a:rPr>
              <a:t>,....</a:t>
            </a:r>
            <a:r>
              <a:rPr lang="en-US" altLang="x-none" sz="1800" b="1">
                <a:latin typeface="Times New Roman" panose="02020603050405020304" pitchFamily="18" charset="0"/>
              </a:rPr>
              <a:t>x</a:t>
            </a:r>
            <a:r>
              <a:rPr lang="en-US" altLang="x-none" sz="1800" b="1" baseline="-25000">
                <a:latin typeface="Times New Roman" panose="02020603050405020304" pitchFamily="18" charset="0"/>
              </a:rPr>
              <a:t>i</a:t>
            </a:r>
            <a:r>
              <a:rPr sz="1800" b="1">
                <a:latin typeface="Times New Roman" panose="02020603050405020304" pitchFamily="18" charset="0"/>
              </a:rPr>
              <a:t>,.....</a:t>
            </a:r>
            <a:r>
              <a:rPr lang="en-US" altLang="x-none" sz="1800" b="1" err="1">
                <a:latin typeface="Times New Roman" panose="02020603050405020304" pitchFamily="18" charset="0"/>
              </a:rPr>
              <a:t>x</a:t>
            </a:r>
            <a:r>
              <a:rPr lang="en-US" altLang="x-none" sz="1800" b="1" baseline="-25000" err="1">
                <a:latin typeface="Times New Roman" panose="02020603050405020304" pitchFamily="18" charset="0"/>
              </a:rPr>
              <a:t>N</a:t>
            </a:r>
            <a:r>
              <a:rPr sz="18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87046" name="Текстовое поле 87045"/>
          <p:cNvSpPr txBox="1"/>
          <p:nvPr/>
        </p:nvSpPr>
        <p:spPr>
          <a:xfrm>
            <a:off x="6443663" y="1773238"/>
            <a:ext cx="2376487" cy="376237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>
                <a:latin typeface="Times New Roman" panose="02020603050405020304" pitchFamily="18" charset="0"/>
              </a:rPr>
              <a:t>Формула К. Шеннона</a:t>
            </a:r>
          </a:p>
        </p:txBody>
      </p:sp>
      <p:graphicFrame>
        <p:nvGraphicFramePr>
          <p:cNvPr id="87047" name="Объект 87046"/>
          <p:cNvGraphicFramePr/>
          <p:nvPr/>
        </p:nvGraphicFramePr>
        <p:xfrm>
          <a:off x="2700338" y="1628775"/>
          <a:ext cx="326548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r:id="rId3" imgW="1790700" imgH="457200" progId="Equation.3">
                  <p:embed/>
                </p:oleObj>
              </mc:Choice>
              <mc:Fallback>
                <p:oleObj r:id="rId3" imgW="1790700" imgH="457200" progId="Equation.3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0338" y="1628775"/>
                        <a:ext cx="3265487" cy="8318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38100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9" name="Текстовое поле 87048"/>
          <p:cNvSpPr txBox="1"/>
          <p:nvPr/>
        </p:nvSpPr>
        <p:spPr>
          <a:xfrm>
            <a:off x="323850" y="4076700"/>
            <a:ext cx="8424863" cy="6413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Для случая, когда вероятность появления для всех элементов алфавита одинакова 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(1) = 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(2) ...= </a:t>
            </a:r>
            <a:r>
              <a:rPr lang="en-US" altLang="x-none" sz="1800" b="1">
                <a:latin typeface="Times New Roman" panose="02020603050405020304" pitchFamily="18" charset="0"/>
              </a:rPr>
              <a:t>p</a:t>
            </a:r>
            <a:r>
              <a:rPr sz="1800" b="1">
                <a:latin typeface="Times New Roman" panose="02020603050405020304" pitchFamily="18" charset="0"/>
              </a:rPr>
              <a:t>(</a:t>
            </a:r>
            <a:r>
              <a:rPr lang="en-US" altLang="x-none" sz="1800" b="1">
                <a:latin typeface="Times New Roman" panose="02020603050405020304" pitchFamily="18" charset="0"/>
              </a:rPr>
              <a:t>N</a:t>
            </a:r>
            <a:r>
              <a:rPr sz="1800" b="1">
                <a:latin typeface="Times New Roman" panose="02020603050405020304" pitchFamily="18" charset="0"/>
              </a:rPr>
              <a:t>) = 1/</a:t>
            </a:r>
            <a:r>
              <a:rPr lang="en-US" altLang="x-none" sz="1800" b="1">
                <a:latin typeface="Times New Roman" panose="02020603050405020304" pitchFamily="18" charset="0"/>
              </a:rPr>
              <a:t>N</a:t>
            </a:r>
            <a:endParaRPr sz="1800"/>
          </a:p>
        </p:txBody>
      </p:sp>
      <p:sp>
        <p:nvSpPr>
          <p:cNvPr id="87051" name="Прямоугольник 87050"/>
          <p:cNvSpPr/>
          <p:nvPr/>
        </p:nvSpPr>
        <p:spPr>
          <a:xfrm>
            <a:off x="0" y="3167063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graphicFrame>
        <p:nvGraphicFramePr>
          <p:cNvPr id="87050" name="Объект 87049"/>
          <p:cNvGraphicFramePr/>
          <p:nvPr/>
        </p:nvGraphicFramePr>
        <p:xfrm>
          <a:off x="2627313" y="5249863"/>
          <a:ext cx="3889375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r:id="rId5" imgW="2360930" imgH="495300" progId="Equation.3">
                  <p:embed/>
                </p:oleObj>
              </mc:Choice>
              <mc:Fallback>
                <p:oleObj r:id="rId5" imgW="2360930" imgH="495300" progId="Equation.3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27313" y="5249863"/>
                        <a:ext cx="3889375" cy="82073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88065"/>
          <p:cNvSpPr>
            <a:spLocks noGrp="1"/>
          </p:cNvSpPr>
          <p:nvPr>
            <p:ph type="title"/>
          </p:nvPr>
        </p:nvSpPr>
        <p:spPr>
          <a:xfrm>
            <a:off x="576587" y="248498"/>
            <a:ext cx="7773338" cy="1596177"/>
          </a:xfrm>
          <a:ln/>
        </p:spPr>
        <p:txBody>
          <a:bodyPr anchor="ctr" anchorCtr="0"/>
          <a:lstStyle/>
          <a:p>
            <a:r>
              <a:rPr sz="2800" b="1" dirty="0" err="1"/>
              <a:t>Энтропия</a:t>
            </a:r>
            <a:r>
              <a:rPr sz="2800" b="1" dirty="0"/>
              <a:t> и </a:t>
            </a:r>
            <a:r>
              <a:rPr sz="2800" b="1" dirty="0" err="1"/>
              <a:t>количество</a:t>
            </a:r>
            <a:r>
              <a:rPr sz="2800" b="1" dirty="0"/>
              <a:t> </a:t>
            </a:r>
            <a:r>
              <a:rPr sz="2800" b="1" dirty="0" err="1"/>
              <a:t>информации</a:t>
            </a:r>
            <a:endParaRPr sz="2800" b="1" dirty="0"/>
          </a:p>
        </p:txBody>
      </p:sp>
      <p:sp>
        <p:nvSpPr>
          <p:cNvPr id="88068" name="Текстовое поле 88067"/>
          <p:cNvSpPr txBox="1"/>
          <p:nvPr/>
        </p:nvSpPr>
        <p:spPr>
          <a:xfrm>
            <a:off x="935037" y="168055"/>
            <a:ext cx="7272337" cy="366712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sz="1600" dirty="0" err="1"/>
              <a:t>Из</a:t>
            </a:r>
            <a:r>
              <a:rPr sz="1600" dirty="0"/>
              <a:t> </a:t>
            </a:r>
            <a:r>
              <a:rPr sz="1600" dirty="0" err="1"/>
              <a:t>уравнения</a:t>
            </a:r>
            <a:r>
              <a:rPr sz="1800" dirty="0"/>
              <a:t>   </a:t>
            </a:r>
            <a:r>
              <a:rPr lang="en-US" altLang="x-none" sz="1800" b="1" dirty="0">
                <a:latin typeface="Times New Roman" panose="02020603050405020304" pitchFamily="18" charset="0"/>
              </a:rPr>
              <a:t>I</a:t>
            </a:r>
            <a:r>
              <a:rPr sz="1800" b="1" dirty="0">
                <a:latin typeface="Times New Roman" panose="02020603050405020304" pitchFamily="18" charset="0"/>
              </a:rPr>
              <a:t>(</a:t>
            </a:r>
            <a:r>
              <a:rPr lang="en-US" altLang="x-none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1800" b="1" dirty="0">
                <a:latin typeface="Times New Roman" panose="02020603050405020304" pitchFamily="18" charset="0"/>
              </a:rPr>
              <a:t>) = </a:t>
            </a:r>
            <a:r>
              <a:rPr lang="en-US" altLang="x-none" sz="1800" b="1" dirty="0">
                <a:latin typeface="Times New Roman" panose="02020603050405020304" pitchFamily="18" charset="0"/>
              </a:rPr>
              <a:t>H</a:t>
            </a:r>
            <a:r>
              <a:rPr sz="1800" b="1" dirty="0">
                <a:latin typeface="Times New Roman" panose="02020603050405020304" pitchFamily="18" charset="0"/>
              </a:rPr>
              <a:t>(</a:t>
            </a:r>
            <a:r>
              <a:rPr lang="en-US" altLang="x-none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1800" b="1" dirty="0">
                <a:latin typeface="Times New Roman" panose="02020603050405020304" pitchFamily="18" charset="0"/>
              </a:rPr>
              <a:t>) - </a:t>
            </a:r>
            <a:r>
              <a:rPr lang="en-US" altLang="x-none" sz="1800" b="1" dirty="0">
                <a:latin typeface="Times New Roman" panose="02020603050405020304" pitchFamily="18" charset="0"/>
              </a:rPr>
              <a:t>H</a:t>
            </a:r>
            <a:r>
              <a:rPr sz="1800" b="1" dirty="0">
                <a:latin typeface="Times New Roman" panose="02020603050405020304" pitchFamily="18" charset="0"/>
              </a:rPr>
              <a:t>(</a:t>
            </a:r>
            <a:r>
              <a:rPr lang="en-US" altLang="x-none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1800" b="1" dirty="0">
                <a:latin typeface="Times New Roman" panose="02020603050405020304" pitchFamily="18" charset="0"/>
              </a:rPr>
              <a:t>/</a:t>
            </a:r>
            <a:r>
              <a:rPr lang="en-US" altLang="x-none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1800" b="1" dirty="0">
                <a:latin typeface="Times New Roman" panose="02020603050405020304" pitchFamily="18" charset="0"/>
              </a:rPr>
              <a:t>)</a:t>
            </a:r>
            <a:r>
              <a:rPr sz="1800" dirty="0"/>
              <a:t>  </a:t>
            </a:r>
            <a:r>
              <a:rPr sz="1600" dirty="0"/>
              <a:t> </a:t>
            </a:r>
            <a:r>
              <a:rPr sz="1600" dirty="0" err="1"/>
              <a:t>при</a:t>
            </a:r>
            <a:r>
              <a:rPr sz="1800" dirty="0"/>
              <a:t>   </a:t>
            </a:r>
            <a:r>
              <a:rPr lang="en-US" altLang="x-none" sz="1800" b="1" dirty="0">
                <a:latin typeface="Times New Roman" panose="02020603050405020304" pitchFamily="18" charset="0"/>
              </a:rPr>
              <a:t>H</a:t>
            </a:r>
            <a:r>
              <a:rPr sz="1800" b="1" dirty="0">
                <a:latin typeface="Times New Roman" panose="02020603050405020304" pitchFamily="18" charset="0"/>
              </a:rPr>
              <a:t>(</a:t>
            </a:r>
            <a:r>
              <a:rPr lang="en-US" altLang="x-none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1800" b="1" dirty="0">
                <a:latin typeface="Times New Roman" panose="02020603050405020304" pitchFamily="18" charset="0"/>
              </a:rPr>
              <a:t>/</a:t>
            </a:r>
            <a:r>
              <a:rPr lang="en-US" altLang="x-none" sz="1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1800" b="1" dirty="0">
                <a:latin typeface="Times New Roman" panose="02020603050405020304" pitchFamily="18" charset="0"/>
              </a:rPr>
              <a:t>) = 0</a:t>
            </a:r>
            <a:r>
              <a:rPr sz="1800" b="1" dirty="0"/>
              <a:t>   </a:t>
            </a:r>
            <a:r>
              <a:rPr sz="1600" dirty="0" err="1"/>
              <a:t>получаем</a:t>
            </a:r>
            <a:r>
              <a:rPr sz="1600" dirty="0"/>
              <a:t>:</a:t>
            </a:r>
            <a:endParaRPr lang="en-US" altLang="x-none" sz="1600" dirty="0"/>
          </a:p>
        </p:txBody>
      </p:sp>
      <p:sp>
        <p:nvSpPr>
          <p:cNvPr id="88069" name="Текстовое поле 88068"/>
          <p:cNvSpPr txBox="1"/>
          <p:nvPr/>
        </p:nvSpPr>
        <p:spPr>
          <a:xfrm>
            <a:off x="4788024" y="1303338"/>
            <a:ext cx="1800225" cy="427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x-none" sz="2200" b="1" dirty="0">
                <a:latin typeface="Times New Roman" panose="02020603050405020304" pitchFamily="18" charset="0"/>
              </a:rPr>
              <a:t>I</a:t>
            </a:r>
            <a:r>
              <a:rPr sz="2200" b="1" dirty="0">
                <a:latin typeface="Times New Roman" panose="02020603050405020304" pitchFamily="18" charset="0"/>
              </a:rPr>
              <a:t>(</a:t>
            </a:r>
            <a:r>
              <a:rPr lang="en-US" altLang="x-none" sz="22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2200" b="1" dirty="0">
                <a:latin typeface="Times New Roman" panose="02020603050405020304" pitchFamily="18" charset="0"/>
              </a:rPr>
              <a:t>) = </a:t>
            </a:r>
            <a:r>
              <a:rPr lang="en-US" altLang="x-none" sz="2200" b="1" dirty="0">
                <a:latin typeface="Times New Roman" panose="02020603050405020304" pitchFamily="18" charset="0"/>
              </a:rPr>
              <a:t>H</a:t>
            </a:r>
            <a:r>
              <a:rPr sz="2200" b="1" dirty="0">
                <a:latin typeface="Times New Roman" panose="02020603050405020304" pitchFamily="18" charset="0"/>
              </a:rPr>
              <a:t>(</a:t>
            </a:r>
            <a:r>
              <a:rPr lang="en-US" altLang="x-none" sz="22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2200" b="1" dirty="0">
                <a:latin typeface="Times New Roman" panose="02020603050405020304" pitchFamily="18" charset="0"/>
              </a:rPr>
              <a:t>)</a:t>
            </a:r>
            <a:endParaRPr sz="2200" dirty="0">
              <a:latin typeface="Times New Roman" panose="02020603050405020304" pitchFamily="18" charset="0"/>
            </a:endParaRPr>
          </a:p>
        </p:txBody>
      </p:sp>
      <p:sp>
        <p:nvSpPr>
          <p:cNvPr id="88070" name="Текстовое поле 88069"/>
          <p:cNvSpPr txBox="1"/>
          <p:nvPr/>
        </p:nvSpPr>
        <p:spPr>
          <a:xfrm>
            <a:off x="250825" y="1844675"/>
            <a:ext cx="8496300" cy="730250"/>
          </a:xfrm>
          <a:prstGeom prst="rect">
            <a:avLst/>
          </a:prstGeom>
          <a:solidFill>
            <a:srgbClr val="E7F626"/>
          </a:solidFill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sz="2000" b="1" i="1">
                <a:solidFill>
                  <a:srgbClr val="FF0000"/>
                </a:solidFill>
              </a:rPr>
              <a:t>Количество информации</a:t>
            </a:r>
            <a:r>
              <a:rPr sz="2000" b="1" i="1"/>
              <a:t>, приносимое в среднем одним элементом (знаком) сообщения </a:t>
            </a:r>
            <a:r>
              <a:rPr sz="2000" b="1" i="1">
                <a:solidFill>
                  <a:srgbClr val="FF0000"/>
                </a:solidFill>
              </a:rPr>
              <a:t>равно энтропии</a:t>
            </a:r>
            <a:r>
              <a:rPr sz="2000" b="1" i="1"/>
              <a:t> источника</a:t>
            </a:r>
            <a:endParaRPr sz="2000"/>
          </a:p>
        </p:txBody>
      </p:sp>
      <p:sp>
        <p:nvSpPr>
          <p:cNvPr id="88071" name="Текстовое поле 88070"/>
          <p:cNvSpPr txBox="1"/>
          <p:nvPr/>
        </p:nvSpPr>
        <p:spPr>
          <a:xfrm>
            <a:off x="611188" y="2924175"/>
            <a:ext cx="7777162" cy="58102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600"/>
              <a:t>При использовании двоичного алфавита </a:t>
            </a:r>
            <a:r>
              <a:rPr lang="en-US" altLang="x-none" sz="1600" b="1">
                <a:latin typeface="Times New Roman" panose="02020603050405020304" pitchFamily="18" charset="0"/>
              </a:rPr>
              <a:t>N</a:t>
            </a:r>
            <a:r>
              <a:rPr sz="1600" b="1">
                <a:latin typeface="Times New Roman" panose="02020603050405020304" pitchFamily="18" charset="0"/>
              </a:rPr>
              <a:t> = 2</a:t>
            </a:r>
            <a:r>
              <a:rPr sz="1600">
                <a:latin typeface="Times New Roman" panose="02020603050405020304" pitchFamily="18" charset="0"/>
              </a:rPr>
              <a:t> и </a:t>
            </a:r>
            <a:r>
              <a:rPr lang="en-US" altLang="x-none" sz="1600" b="1">
                <a:latin typeface="Times New Roman" panose="02020603050405020304" pitchFamily="18" charset="0"/>
              </a:rPr>
              <a:t>p</a:t>
            </a:r>
            <a:r>
              <a:rPr sz="1600" b="1">
                <a:latin typeface="Times New Roman" panose="02020603050405020304" pitchFamily="18" charset="0"/>
              </a:rPr>
              <a:t>(1) = </a:t>
            </a:r>
            <a:r>
              <a:rPr lang="en-US" altLang="x-none" sz="1600" b="1">
                <a:latin typeface="Times New Roman" panose="02020603050405020304" pitchFamily="18" charset="0"/>
              </a:rPr>
              <a:t>p</a:t>
            </a:r>
            <a:r>
              <a:rPr sz="1600" b="1">
                <a:latin typeface="Times New Roman" panose="02020603050405020304" pitchFamily="18" charset="0"/>
              </a:rPr>
              <a:t>(2) = 0,5</a:t>
            </a:r>
            <a:r>
              <a:rPr sz="1600"/>
              <a:t> это количество информации равно одному биту</a:t>
            </a:r>
          </a:p>
        </p:txBody>
      </p:sp>
      <p:graphicFrame>
        <p:nvGraphicFramePr>
          <p:cNvPr id="88072" name="Объект 88071"/>
          <p:cNvGraphicFramePr/>
          <p:nvPr/>
        </p:nvGraphicFramePr>
        <p:xfrm>
          <a:off x="3059113" y="3789363"/>
          <a:ext cx="2808287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r:id="rId3" imgW="1676400" imgH="457200" progId="Equation.3">
                  <p:embed/>
                </p:oleObj>
              </mc:Choice>
              <mc:Fallback>
                <p:oleObj r:id="rId3" imgW="1676400" imgH="457200" progId="Equation.3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59113" y="3789363"/>
                        <a:ext cx="2808287" cy="7651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74" name="Текстовое поле 88073"/>
          <p:cNvSpPr txBox="1"/>
          <p:nvPr/>
        </p:nvSpPr>
        <p:spPr>
          <a:xfrm>
            <a:off x="6659563" y="5734050"/>
            <a:ext cx="172878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1600"/>
              <a:t>Так как</a:t>
            </a:r>
            <a:r>
              <a:rPr sz="1600" b="1"/>
              <a:t> </a:t>
            </a:r>
            <a:r>
              <a:rPr lang="en-US" altLang="x-none" sz="1800" b="1">
                <a:latin typeface="Times New Roman" panose="02020603050405020304" pitchFamily="18" charset="0"/>
              </a:rPr>
              <a:t>N</a:t>
            </a:r>
            <a:r>
              <a:rPr sz="1800" b="1">
                <a:latin typeface="Times New Roman" panose="02020603050405020304" pitchFamily="18" charset="0"/>
              </a:rPr>
              <a:t> = </a:t>
            </a:r>
            <a:r>
              <a:rPr lang="en-US" altLang="x-none" sz="1800" b="1" err="1">
                <a:latin typeface="Times New Roman" panose="02020603050405020304" pitchFamily="18" charset="0"/>
              </a:rPr>
              <a:t>m</a:t>
            </a:r>
            <a:r>
              <a:rPr lang="en-US" altLang="x-none" sz="1800" b="1" baseline="30000" err="1">
                <a:latin typeface="Times New Roman" panose="02020603050405020304" pitchFamily="18" charset="0"/>
              </a:rPr>
              <a:t>n</a:t>
            </a:r>
            <a:r>
              <a:rPr sz="1600"/>
              <a:t> </a:t>
            </a:r>
            <a:endParaRPr sz="1600" b="1"/>
          </a:p>
        </p:txBody>
      </p:sp>
      <p:sp>
        <p:nvSpPr>
          <p:cNvPr id="88075" name="Текстовое поле 88074"/>
          <p:cNvSpPr txBox="1"/>
          <p:nvPr/>
        </p:nvSpPr>
        <p:spPr>
          <a:xfrm>
            <a:off x="611188" y="4724400"/>
            <a:ext cx="7920037" cy="611188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600"/>
              <a:t>Если сообщение содержит </a:t>
            </a:r>
            <a:r>
              <a:rPr lang="en-US" altLang="x-none" sz="1800" b="1">
                <a:latin typeface="Times New Roman" panose="02020603050405020304" pitchFamily="18" charset="0"/>
              </a:rPr>
              <a:t>n</a:t>
            </a:r>
            <a:r>
              <a:rPr sz="1600"/>
              <a:t> разрядов и его алфавит состоит из </a:t>
            </a:r>
            <a:r>
              <a:rPr lang="en-US" altLang="x-none" sz="1800" b="1">
                <a:latin typeface="Times New Roman" panose="02020603050405020304" pitchFamily="18" charset="0"/>
              </a:rPr>
              <a:t>m</a:t>
            </a:r>
            <a:r>
              <a:rPr sz="1600"/>
              <a:t> различных символов то при одинаковой вероятности их появления</a:t>
            </a:r>
            <a:endParaRPr sz="1600" b="1"/>
          </a:p>
        </p:txBody>
      </p:sp>
      <p:sp>
        <p:nvSpPr>
          <p:cNvPr id="88076" name="Текстовое поле 88075"/>
          <p:cNvSpPr txBox="1"/>
          <p:nvPr/>
        </p:nvSpPr>
        <p:spPr>
          <a:xfrm>
            <a:off x="3203575" y="5661025"/>
            <a:ext cx="2376488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000" b="1">
                <a:latin typeface="Times New Roman" panose="02020603050405020304" pitchFamily="18" charset="0"/>
              </a:rPr>
              <a:t>I</a:t>
            </a:r>
            <a:r>
              <a:rPr sz="2000">
                <a:latin typeface="Times New Roman" panose="02020603050405020304" pitchFamily="18" charset="0"/>
              </a:rPr>
              <a:t> = </a:t>
            </a:r>
            <a:r>
              <a:rPr sz="2000" b="1" err="1">
                <a:latin typeface="Times New Roman" panose="02020603050405020304" pitchFamily="18" charset="0"/>
              </a:rPr>
              <a:t>logN</a:t>
            </a:r>
            <a:r>
              <a:rPr sz="2000">
                <a:latin typeface="Times New Roman" panose="02020603050405020304" pitchFamily="18" charset="0"/>
              </a:rPr>
              <a:t> = </a:t>
            </a:r>
            <a:r>
              <a:rPr sz="2000" b="1" err="1">
                <a:latin typeface="Times New Roman" panose="02020603050405020304" pitchFamily="18" charset="0"/>
              </a:rPr>
              <a:t>nlogm</a:t>
            </a:r>
            <a:endParaRPr sz="20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8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0" grpId="0" animBg="1"/>
      <p:bldP spid="88071" grpId="0" animBg="1"/>
      <p:bldP spid="88074" grpId="0"/>
      <p:bldP spid="88075" grpId="0" animBg="1"/>
      <p:bldP spid="8807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Заголовок 9011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lstStyle/>
          <a:p>
            <a:r>
              <a:rPr sz="2800" b="1"/>
              <a:t>Энтропия зависимой последовательности</a:t>
            </a:r>
          </a:p>
        </p:txBody>
      </p:sp>
      <p:sp>
        <p:nvSpPr>
          <p:cNvPr id="90116" name="Текстовое поле 90115"/>
          <p:cNvSpPr txBox="1"/>
          <p:nvPr/>
        </p:nvSpPr>
        <p:spPr>
          <a:xfrm>
            <a:off x="324643" y="1706563"/>
            <a:ext cx="8569325" cy="88582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600" dirty="0" smtClean="0"/>
              <a:t>Если появление в последовательности элемента </a:t>
            </a:r>
            <a:r>
              <a:rPr lang="ru-RU" altLang="x-none" sz="1800" b="1" dirty="0" smtClean="0">
                <a:latin typeface="Times New Roman" panose="02020603050405020304" pitchFamily="18" charset="0"/>
              </a:rPr>
              <a:t>x</a:t>
            </a:r>
            <a:r>
              <a:rPr lang="ru-RU" altLang="x-none" sz="1800" b="1" baseline="-25000" dirty="0" smtClean="0">
                <a:latin typeface="Times New Roman" panose="02020603050405020304" pitchFamily="18" charset="0"/>
              </a:rPr>
              <a:t>i</a:t>
            </a:r>
            <a:r>
              <a:rPr lang="ru-RU" sz="1600" dirty="0" smtClean="0"/>
              <a:t> зависит от того, какой элемент </a:t>
            </a:r>
            <a:r>
              <a:rPr lang="ru-RU" altLang="x-none" sz="1800" b="1" dirty="0" smtClean="0">
                <a:latin typeface="Times New Roman" panose="02020603050405020304" pitchFamily="18" charset="0"/>
              </a:rPr>
              <a:t>x</a:t>
            </a:r>
            <a:r>
              <a:rPr lang="ru-RU" altLang="x-none" sz="1800" b="1" baseline="-25000" dirty="0" smtClean="0">
                <a:latin typeface="Times New Roman" panose="02020603050405020304" pitchFamily="18" charset="0"/>
              </a:rPr>
              <a:t>j</a:t>
            </a:r>
            <a:r>
              <a:rPr lang="ru-RU" sz="1600" dirty="0" smtClean="0"/>
              <a:t> был предшествующий, а условная вероятность их совместного появления </a:t>
            </a:r>
            <a:r>
              <a:rPr lang="ru-RU" altLang="x-none" sz="1800" b="1" dirty="0" smtClean="0">
                <a:latin typeface="Times New Roman" panose="02020603050405020304" pitchFamily="18" charset="0"/>
              </a:rPr>
              <a:t>p</a:t>
            </a:r>
            <a:r>
              <a:rPr lang="ru-RU" sz="1800" b="1" dirty="0" smtClean="0">
                <a:latin typeface="Times New Roman" panose="02020603050405020304" pitchFamily="18" charset="0"/>
              </a:rPr>
              <a:t>(</a:t>
            </a:r>
            <a:r>
              <a:rPr lang="ru-RU" altLang="x-none" sz="1800" b="1" dirty="0" smtClean="0">
                <a:latin typeface="Times New Roman" panose="02020603050405020304" pitchFamily="18" charset="0"/>
              </a:rPr>
              <a:t>i</a:t>
            </a:r>
            <a:r>
              <a:rPr lang="ru-RU" sz="1800" b="1" dirty="0" smtClean="0">
                <a:latin typeface="Times New Roman" panose="02020603050405020304" pitchFamily="18" charset="0"/>
              </a:rPr>
              <a:t>|</a:t>
            </a:r>
            <a:r>
              <a:rPr lang="ru-RU" altLang="x-none" sz="1800" b="1" dirty="0" smtClean="0">
                <a:latin typeface="Times New Roman" panose="02020603050405020304" pitchFamily="18" charset="0"/>
              </a:rPr>
              <a:t>j</a:t>
            </a:r>
            <a:r>
              <a:rPr lang="ru-RU" sz="1800" b="1" dirty="0" smtClean="0">
                <a:latin typeface="Times New Roman" panose="02020603050405020304" pitchFamily="18" charset="0"/>
              </a:rPr>
              <a:t>), </a:t>
            </a:r>
            <a:r>
              <a:rPr lang="ru-RU" sz="1800" dirty="0" smtClean="0">
                <a:latin typeface="Times New Roman" panose="02020603050405020304" pitchFamily="18" charset="0"/>
              </a:rPr>
              <a:t>то </a:t>
            </a:r>
            <a:r>
              <a:rPr lang="ru-RU" sz="1600" dirty="0" smtClean="0"/>
              <a:t>сначала вычисляется условная энтропия</a:t>
            </a:r>
            <a:endParaRPr lang="ru-RU" sz="1600" dirty="0"/>
          </a:p>
        </p:txBody>
      </p:sp>
      <p:sp>
        <p:nvSpPr>
          <p:cNvPr id="90118" name="Прямоугольник 90117"/>
          <p:cNvSpPr/>
          <p:nvPr/>
        </p:nvSpPr>
        <p:spPr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graphicFrame>
        <p:nvGraphicFramePr>
          <p:cNvPr id="90117" name="Объект 90116"/>
          <p:cNvGraphicFramePr/>
          <p:nvPr/>
        </p:nvGraphicFramePr>
        <p:xfrm>
          <a:off x="2339975" y="2565400"/>
          <a:ext cx="424815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3" imgW="2476500" imgH="457200" progId="Equation.3">
                  <p:embed/>
                </p:oleObj>
              </mc:Choice>
              <mc:Fallback>
                <p:oleObj r:id="rId3" imgW="2476500" imgH="457200" progId="Equation.3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975" y="2565400"/>
                        <a:ext cx="4248150" cy="784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9" name="Текстовое поле 90118"/>
          <p:cNvSpPr txBox="1"/>
          <p:nvPr/>
        </p:nvSpPr>
        <p:spPr>
          <a:xfrm>
            <a:off x="468313" y="3789363"/>
            <a:ext cx="8064500" cy="58102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600"/>
              <a:t>Для получения безусловной энтропии источника необходимо провести усреднение по вероятностям появления элементов</a:t>
            </a:r>
            <a:r>
              <a:t> </a:t>
            </a:r>
          </a:p>
        </p:txBody>
      </p:sp>
      <p:sp>
        <p:nvSpPr>
          <p:cNvPr id="90121" name="Прямоугольник 90120"/>
          <p:cNvSpPr/>
          <p:nvPr/>
        </p:nvSpPr>
        <p:spPr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graphicFrame>
        <p:nvGraphicFramePr>
          <p:cNvPr id="90120" name="Объект 90119"/>
          <p:cNvGraphicFramePr/>
          <p:nvPr/>
        </p:nvGraphicFramePr>
        <p:xfrm>
          <a:off x="2268538" y="4941888"/>
          <a:ext cx="468153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r:id="rId5" imgW="2667000" imgH="495300" progId="Equation.3">
                  <p:embed/>
                </p:oleObj>
              </mc:Choice>
              <mc:Fallback>
                <p:oleObj r:id="rId5" imgW="2667000" imgH="495300" progId="Equation.3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68538" y="4941888"/>
                        <a:ext cx="4681537" cy="869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animBg="1"/>
      <p:bldP spid="901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Текстовое поле 91139"/>
          <p:cNvSpPr txBox="1"/>
          <p:nvPr/>
        </p:nvSpPr>
        <p:spPr>
          <a:xfrm>
            <a:off x="1403350" y="1268413"/>
            <a:ext cx="7272338" cy="376237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Энтропия является величиной вещественной и неотрицательной</a:t>
            </a:r>
          </a:p>
        </p:txBody>
      </p:sp>
      <p:sp>
        <p:nvSpPr>
          <p:cNvPr id="91141" name="Текстовое поле 91140"/>
          <p:cNvSpPr txBox="1"/>
          <p:nvPr/>
        </p:nvSpPr>
        <p:spPr>
          <a:xfrm>
            <a:off x="611188" y="1196975"/>
            <a:ext cx="360362" cy="466725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x-none" sz="2400"/>
              <a:t>1</a:t>
            </a:r>
            <a:endParaRPr sz="2400"/>
          </a:p>
        </p:txBody>
      </p:sp>
      <p:sp>
        <p:nvSpPr>
          <p:cNvPr id="91144" name="Текстовое поле 91143"/>
          <p:cNvSpPr txBox="1"/>
          <p:nvPr/>
        </p:nvSpPr>
        <p:spPr>
          <a:xfrm>
            <a:off x="611188" y="1987550"/>
            <a:ext cx="360362" cy="466725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2</a:t>
            </a:r>
          </a:p>
        </p:txBody>
      </p:sp>
      <p:sp>
        <p:nvSpPr>
          <p:cNvPr id="91146" name="Текстовое поле 91145"/>
          <p:cNvSpPr txBox="1"/>
          <p:nvPr/>
        </p:nvSpPr>
        <p:spPr>
          <a:xfrm>
            <a:off x="1403350" y="2060575"/>
            <a:ext cx="7272338" cy="376238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/>
              <a:t>Энтропия - величина ограниченная</a:t>
            </a:r>
          </a:p>
        </p:txBody>
      </p:sp>
      <p:sp>
        <p:nvSpPr>
          <p:cNvPr id="91147" name="Текстовое поле 91146"/>
          <p:cNvSpPr txBox="1"/>
          <p:nvPr/>
        </p:nvSpPr>
        <p:spPr>
          <a:xfrm>
            <a:off x="611188" y="2852738"/>
            <a:ext cx="360362" cy="466725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3</a:t>
            </a:r>
          </a:p>
        </p:txBody>
      </p:sp>
      <p:sp>
        <p:nvSpPr>
          <p:cNvPr id="91148" name="Текстовое поле 91147"/>
          <p:cNvSpPr txBox="1"/>
          <p:nvPr/>
        </p:nvSpPr>
        <p:spPr>
          <a:xfrm>
            <a:off x="1403350" y="2781300"/>
            <a:ext cx="7272338" cy="65087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/>
              <a:t>Энтропия равна </a:t>
            </a:r>
            <a:r>
              <a:rPr sz="1800" b="1"/>
              <a:t>0</a:t>
            </a:r>
            <a:r>
              <a:rPr sz="1800"/>
              <a:t>,если вероятность одного из состояний источника информации равна </a:t>
            </a:r>
            <a:r>
              <a:rPr sz="1800" b="1"/>
              <a:t>1</a:t>
            </a:r>
            <a:endParaRPr sz="1800"/>
          </a:p>
        </p:txBody>
      </p:sp>
      <p:sp>
        <p:nvSpPr>
          <p:cNvPr id="91150" name="Текстовое поле 91149"/>
          <p:cNvSpPr txBox="1"/>
          <p:nvPr/>
        </p:nvSpPr>
        <p:spPr>
          <a:xfrm>
            <a:off x="611188" y="3789363"/>
            <a:ext cx="360362" cy="466725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4</a:t>
            </a:r>
          </a:p>
        </p:txBody>
      </p:sp>
      <p:sp>
        <p:nvSpPr>
          <p:cNvPr id="91151" name="Текстовое поле 91150"/>
          <p:cNvSpPr txBox="1"/>
          <p:nvPr/>
        </p:nvSpPr>
        <p:spPr>
          <a:xfrm>
            <a:off x="1403350" y="3716338"/>
            <a:ext cx="7272338" cy="65087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/>
              <a:t>Энтропия максимальна при равной вероятности всех состояний источника информации</a:t>
            </a:r>
            <a:endParaRPr sz="1800" b="1"/>
          </a:p>
        </p:txBody>
      </p:sp>
      <p:sp>
        <p:nvSpPr>
          <p:cNvPr id="91158" name="Текстовое поле 91157"/>
          <p:cNvSpPr txBox="1"/>
          <p:nvPr/>
        </p:nvSpPr>
        <p:spPr>
          <a:xfrm>
            <a:off x="611188" y="4725988"/>
            <a:ext cx="360362" cy="466725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5</a:t>
            </a:r>
          </a:p>
        </p:txBody>
      </p:sp>
      <p:sp>
        <p:nvSpPr>
          <p:cNvPr id="91159" name="Текстовое поле 91158"/>
          <p:cNvSpPr txBox="1"/>
          <p:nvPr/>
        </p:nvSpPr>
        <p:spPr>
          <a:xfrm>
            <a:off x="1403350" y="4652963"/>
            <a:ext cx="7272338" cy="65087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/>
              <a:t>Энтропия объединенных статистически независимых источников информации равна сумме их энтропий</a:t>
            </a:r>
          </a:p>
        </p:txBody>
      </p:sp>
      <p:sp>
        <p:nvSpPr>
          <p:cNvPr id="91160" name="Текстовое поле 91159"/>
          <p:cNvSpPr txBox="1"/>
          <p:nvPr/>
        </p:nvSpPr>
        <p:spPr>
          <a:xfrm>
            <a:off x="611188" y="5734050"/>
            <a:ext cx="360362" cy="466725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6</a:t>
            </a:r>
          </a:p>
        </p:txBody>
      </p:sp>
      <p:sp>
        <p:nvSpPr>
          <p:cNvPr id="91161" name="Текстовое поле 91160"/>
          <p:cNvSpPr txBox="1"/>
          <p:nvPr/>
        </p:nvSpPr>
        <p:spPr>
          <a:xfrm>
            <a:off x="1403350" y="5661025"/>
            <a:ext cx="7272338" cy="65087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/>
              <a:t>Энтропия характеризует среднюю неопределенность выбора одного состояния из ансамбля состояний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1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 animBg="1"/>
      <p:bldP spid="91141" grpId="0" animBg="1"/>
      <p:bldP spid="91144" grpId="0" animBg="1"/>
      <p:bldP spid="91146" grpId="0" animBg="1"/>
      <p:bldP spid="91147" grpId="0" animBg="1"/>
      <p:bldP spid="91148" grpId="0" animBg="1"/>
      <p:bldP spid="91150" grpId="0" animBg="1"/>
      <p:bldP spid="91151" grpId="0" animBg="1"/>
      <p:bldP spid="91158" grpId="0" animBg="1"/>
      <p:bldP spid="91159" grpId="0" animBg="1"/>
      <p:bldP spid="91160" grpId="0" animBg="1"/>
      <p:bldP spid="9116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9318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lstStyle/>
          <a:p>
            <a:r>
              <a:rPr sz="2800" b="1"/>
              <a:t>Энтропия непрерывных сигналов</a:t>
            </a:r>
            <a:endParaRPr sz="4000"/>
          </a:p>
        </p:txBody>
      </p:sp>
      <p:sp>
        <p:nvSpPr>
          <p:cNvPr id="93187" name="Текстовое поле 93186"/>
          <p:cNvSpPr txBox="1"/>
          <p:nvPr/>
        </p:nvSpPr>
        <p:spPr>
          <a:xfrm>
            <a:off x="323850" y="1052513"/>
            <a:ext cx="8496300" cy="7016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/>
              <a:t>Энтропия случайной величины </a:t>
            </a:r>
            <a:r>
              <a:rPr lang="en-US" altLang="x-none" sz="2000" b="1">
                <a:latin typeface="Times New Roman" panose="02020603050405020304" pitchFamily="18" charset="0"/>
              </a:rPr>
              <a:t>x</a:t>
            </a:r>
            <a:r>
              <a:rPr sz="1800"/>
              <a:t>,</a:t>
            </a:r>
            <a:br>
              <a:rPr sz="1800"/>
            </a:br>
            <a:r>
              <a:rPr sz="1800"/>
              <a:t>описываемой плотностью распределения вероятности </a:t>
            </a:r>
            <a:r>
              <a:rPr lang="en-US" altLang="x-none" sz="2000" b="1" err="1">
                <a:latin typeface="Times New Roman" panose="02020603050405020304" pitchFamily="18" charset="0"/>
              </a:rPr>
              <a:t>p</a:t>
            </a:r>
            <a:r>
              <a:rPr lang="en-US" altLang="x-none" sz="2000" b="1" baseline="-25000" err="1">
                <a:latin typeface="Times New Roman" panose="02020603050405020304" pitchFamily="18" charset="0"/>
              </a:rPr>
              <a:t>x</a:t>
            </a:r>
            <a:r>
              <a:rPr sz="2000" b="1">
                <a:latin typeface="Times New Roman" panose="02020603050405020304" pitchFamily="18" charset="0"/>
              </a:rPr>
              <a:t>(</a:t>
            </a:r>
            <a:r>
              <a:rPr lang="en-US" altLang="x-none" sz="2000" b="1">
                <a:latin typeface="Times New Roman" panose="02020603050405020304" pitchFamily="18" charset="0"/>
              </a:rPr>
              <a:t>x)</a:t>
            </a:r>
            <a:endParaRPr sz="2000">
              <a:latin typeface="Times New Roman" panose="02020603050405020304" pitchFamily="18" charset="0"/>
            </a:endParaRPr>
          </a:p>
        </p:txBody>
      </p:sp>
      <p:sp>
        <p:nvSpPr>
          <p:cNvPr id="93189" name="Прямоугольник 93188"/>
          <p:cNvSpPr/>
          <p:nvPr/>
        </p:nvSpPr>
        <p:spPr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graphicFrame>
        <p:nvGraphicFramePr>
          <p:cNvPr id="93188" name="Объект 93187"/>
          <p:cNvGraphicFramePr/>
          <p:nvPr/>
        </p:nvGraphicFramePr>
        <p:xfrm>
          <a:off x="2555875" y="2205038"/>
          <a:ext cx="35242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r:id="rId3" imgW="2018665" imgH="495300" progId="Equation.3">
                  <p:embed/>
                </p:oleObj>
              </mc:Choice>
              <mc:Fallback>
                <p:oleObj r:id="rId3" imgW="2018665" imgH="495300" progId="Equation.3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875" y="2205038"/>
                        <a:ext cx="3524250" cy="8620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 cap="flat" cmpd="sng">
                        <a:solidFill>
                          <a:schemeClr val="tx1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0" name="Текстовое поле 93189"/>
          <p:cNvSpPr txBox="1"/>
          <p:nvPr/>
        </p:nvSpPr>
        <p:spPr>
          <a:xfrm>
            <a:off x="539750" y="3573463"/>
            <a:ext cx="8208963" cy="10699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600"/>
              <a:t>Если возможное число реализаций случайной аналоговой величины сделать конечным и равным </a:t>
            </a:r>
            <a:r>
              <a:rPr lang="en-US" altLang="x-none" sz="1600" b="1"/>
              <a:t>N</a:t>
            </a:r>
            <a:r>
              <a:rPr sz="1600" b="1"/>
              <a:t>, </a:t>
            </a:r>
            <a:r>
              <a:rPr sz="1600"/>
              <a:t>то</a:t>
            </a:r>
            <a:r>
              <a:rPr sz="1600" b="1"/>
              <a:t> </a:t>
            </a:r>
            <a:r>
              <a:rPr sz="1600"/>
              <a:t>Каждая из реализаций </a:t>
            </a:r>
            <a:r>
              <a:rPr lang="en-US" altLang="x-none" sz="1600" b="1"/>
              <a:t>C</a:t>
            </a:r>
            <a:r>
              <a:rPr sz="1600" b="1" baseline="-25000"/>
              <a:t>1</a:t>
            </a:r>
            <a:r>
              <a:rPr sz="1600" b="1"/>
              <a:t>, </a:t>
            </a:r>
            <a:r>
              <a:rPr lang="en-US" altLang="x-none" sz="1600" b="1"/>
              <a:t>C</a:t>
            </a:r>
            <a:r>
              <a:rPr sz="1600" b="1" baseline="-25000"/>
              <a:t>2</a:t>
            </a:r>
            <a:r>
              <a:rPr sz="1600" b="1"/>
              <a:t>,....</a:t>
            </a:r>
            <a:r>
              <a:rPr lang="en-US" altLang="x-none" sz="1600" b="1" err="1"/>
              <a:t>C</a:t>
            </a:r>
            <a:r>
              <a:rPr lang="en-US" altLang="x-none" sz="1600" b="1" baseline="-25000" err="1"/>
              <a:t>i</a:t>
            </a:r>
            <a:r>
              <a:rPr sz="1600" b="1"/>
              <a:t>,.....</a:t>
            </a:r>
            <a:r>
              <a:rPr lang="en-US" altLang="x-none" sz="1600" b="1"/>
              <a:t>C</a:t>
            </a:r>
            <a:r>
              <a:rPr lang="en-US" altLang="x-none" sz="1600" b="1" baseline="-25000"/>
              <a:t>N</a:t>
            </a:r>
            <a:r>
              <a:rPr sz="1600"/>
              <a:t> будет иметь определенную вероятность появления. Тогда энтропия и среднее количество информации в каждой реализации определятся известным равенством </a:t>
            </a:r>
          </a:p>
        </p:txBody>
      </p:sp>
      <p:graphicFrame>
        <p:nvGraphicFramePr>
          <p:cNvPr id="93191" name="Объект 93190"/>
          <p:cNvGraphicFramePr/>
          <p:nvPr/>
        </p:nvGraphicFramePr>
        <p:xfrm>
          <a:off x="2771775" y="5084763"/>
          <a:ext cx="3335338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r:id="rId5" imgW="1816100" imgH="457200" progId="Equation.3">
                  <p:embed/>
                </p:oleObj>
              </mc:Choice>
              <mc:Fallback>
                <p:oleObj r:id="rId5" imgW="1816100" imgH="457200" progId="Equation.3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71775" y="5084763"/>
                        <a:ext cx="3335338" cy="839787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28575" cap="flat" cmpd="sng">
                        <a:solidFill>
                          <a:srgbClr val="FF00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animBg="1"/>
      <p:bldP spid="931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Заголовок 68609"/>
          <p:cNvSpPr>
            <a:spLocks noGrp="1"/>
          </p:cNvSpPr>
          <p:nvPr>
            <p:ph type="title"/>
          </p:nvPr>
        </p:nvSpPr>
        <p:spPr>
          <a:xfrm>
            <a:off x="1684184" y="99626"/>
            <a:ext cx="6589199" cy="1280890"/>
          </a:xfrm>
          <a:ln/>
        </p:spPr>
        <p:txBody>
          <a:bodyPr anchor="ctr" anchorCtr="0"/>
          <a:lstStyle/>
          <a:p>
            <a:r>
              <a:rPr lang="ru-RU" sz="3600" dirty="0" smtClean="0"/>
              <a:t>Меры количества информации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8612" name="Текстовое поле 68611"/>
          <p:cNvSpPr txBox="1"/>
          <p:nvPr/>
        </p:nvSpPr>
        <p:spPr>
          <a:xfrm>
            <a:off x="684213" y="1484313"/>
            <a:ext cx="1511300" cy="274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/>
          </a:p>
        </p:txBody>
      </p:sp>
      <p:sp>
        <p:nvSpPr>
          <p:cNvPr id="68629" name="Прямое соединение 68628"/>
          <p:cNvSpPr/>
          <p:nvPr/>
        </p:nvSpPr>
        <p:spPr>
          <a:xfrm>
            <a:off x="1476375" y="3357563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8633" name="Текстовое поле 68632"/>
          <p:cNvSpPr txBox="1"/>
          <p:nvPr/>
        </p:nvSpPr>
        <p:spPr>
          <a:xfrm>
            <a:off x="395287" y="1992312"/>
            <a:ext cx="2592388" cy="46672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dirty="0" smtClean="0"/>
              <a:t>Синтаксическая</a:t>
            </a:r>
            <a:endParaRPr lang="ru-RU" sz="2400" dirty="0"/>
          </a:p>
        </p:txBody>
      </p:sp>
      <p:sp>
        <p:nvSpPr>
          <p:cNvPr id="68634" name="Текстовое поле 68633"/>
          <p:cNvSpPr txBox="1"/>
          <p:nvPr/>
        </p:nvSpPr>
        <p:spPr>
          <a:xfrm>
            <a:off x="323850" y="3644900"/>
            <a:ext cx="2663825" cy="466725"/>
          </a:xfrm>
          <a:prstGeom prst="rect">
            <a:avLst/>
          </a:prstGeom>
          <a:solidFill>
            <a:srgbClr val="7C8AC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Семантическая</a:t>
            </a:r>
          </a:p>
        </p:txBody>
      </p:sp>
      <p:sp>
        <p:nvSpPr>
          <p:cNvPr id="68635" name="Текстовое поле 68634"/>
          <p:cNvSpPr txBox="1"/>
          <p:nvPr/>
        </p:nvSpPr>
        <p:spPr>
          <a:xfrm>
            <a:off x="323850" y="5229225"/>
            <a:ext cx="2592388" cy="466725"/>
          </a:xfrm>
          <a:prstGeom prst="rect">
            <a:avLst/>
          </a:prstGeom>
          <a:solidFill>
            <a:srgbClr val="F74747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400"/>
              <a:t>Прагматическая</a:t>
            </a:r>
          </a:p>
        </p:txBody>
      </p:sp>
      <p:sp>
        <p:nvSpPr>
          <p:cNvPr id="68636" name="Текстовое поле 68635"/>
          <p:cNvSpPr txBox="1"/>
          <p:nvPr/>
        </p:nvSpPr>
        <p:spPr>
          <a:xfrm>
            <a:off x="3634574" y="1346994"/>
            <a:ext cx="180022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dirty="0" smtClean="0"/>
              <a:t>Учитывает</a:t>
            </a:r>
            <a:endParaRPr lang="ru-RU" sz="2400" dirty="0"/>
          </a:p>
        </p:txBody>
      </p:sp>
      <p:sp>
        <p:nvSpPr>
          <p:cNvPr id="68637" name="Текстовое поле 68636"/>
          <p:cNvSpPr txBox="1"/>
          <p:nvPr/>
        </p:nvSpPr>
        <p:spPr>
          <a:xfrm>
            <a:off x="3348038" y="1916113"/>
            <a:ext cx="2159000" cy="925512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b="1"/>
              <a:t>Способ представления информации</a:t>
            </a:r>
            <a:r>
              <a:t> </a:t>
            </a:r>
          </a:p>
        </p:txBody>
      </p:sp>
      <p:sp>
        <p:nvSpPr>
          <p:cNvPr id="68638" name="Текстовое поле 68637"/>
          <p:cNvSpPr txBox="1"/>
          <p:nvPr/>
        </p:nvSpPr>
        <p:spPr>
          <a:xfrm>
            <a:off x="3348038" y="3357563"/>
            <a:ext cx="2232025" cy="925512"/>
          </a:xfrm>
          <a:prstGeom prst="rect">
            <a:avLst/>
          </a:prstGeom>
          <a:solidFill>
            <a:srgbClr val="7C8AC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b="1"/>
              <a:t>Смысловое содержание информации</a:t>
            </a:r>
            <a:r>
              <a:rPr sz="1600"/>
              <a:t> </a:t>
            </a:r>
          </a:p>
        </p:txBody>
      </p:sp>
      <p:sp>
        <p:nvSpPr>
          <p:cNvPr id="68639" name="Текстовое поле 68638"/>
          <p:cNvSpPr txBox="1"/>
          <p:nvPr/>
        </p:nvSpPr>
        <p:spPr>
          <a:xfrm>
            <a:off x="3348038" y="4941888"/>
            <a:ext cx="2233612" cy="925512"/>
          </a:xfrm>
          <a:prstGeom prst="rect">
            <a:avLst/>
          </a:prstGeom>
          <a:solidFill>
            <a:srgbClr val="F74747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b="1"/>
              <a:t>Потребительские свойства информации</a:t>
            </a:r>
          </a:p>
        </p:txBody>
      </p:sp>
      <p:sp>
        <p:nvSpPr>
          <p:cNvPr id="68640" name="Текстовое поле 68639"/>
          <p:cNvSpPr txBox="1"/>
          <p:nvPr/>
        </p:nvSpPr>
        <p:spPr>
          <a:xfrm>
            <a:off x="6659563" y="981075"/>
            <a:ext cx="1368425" cy="792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200"/>
              <a:t>Требует наличия</a:t>
            </a:r>
            <a:r>
              <a:rPr sz="2400"/>
              <a:t> </a:t>
            </a:r>
          </a:p>
        </p:txBody>
      </p:sp>
      <p:sp>
        <p:nvSpPr>
          <p:cNvPr id="68641" name="Текстовое поле 68640"/>
          <p:cNvSpPr txBox="1"/>
          <p:nvPr/>
        </p:nvSpPr>
        <p:spPr>
          <a:xfrm>
            <a:off x="6300788" y="2133600"/>
            <a:ext cx="2087562" cy="65087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b="1"/>
              <a:t>Только самой информации</a:t>
            </a:r>
          </a:p>
        </p:txBody>
      </p:sp>
      <p:sp>
        <p:nvSpPr>
          <p:cNvPr id="68642" name="Текстовое поле 68641"/>
          <p:cNvSpPr txBox="1"/>
          <p:nvPr/>
        </p:nvSpPr>
        <p:spPr>
          <a:xfrm>
            <a:off x="6300788" y="3357563"/>
            <a:ext cx="2159000" cy="925512"/>
          </a:xfrm>
          <a:prstGeom prst="rect">
            <a:avLst/>
          </a:prstGeom>
          <a:solidFill>
            <a:srgbClr val="7C8ACE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b="1"/>
              <a:t>Информации</a:t>
            </a:r>
            <a:br>
              <a:rPr sz="1800" b="1"/>
            </a:br>
            <a:r>
              <a:rPr sz="1800" b="1"/>
              <a:t>и ее пользователя</a:t>
            </a:r>
          </a:p>
        </p:txBody>
      </p:sp>
      <p:sp>
        <p:nvSpPr>
          <p:cNvPr id="68643" name="Текстовое поле 68642"/>
          <p:cNvSpPr txBox="1"/>
          <p:nvPr/>
        </p:nvSpPr>
        <p:spPr>
          <a:xfrm>
            <a:off x="6300788" y="4797425"/>
            <a:ext cx="2232025" cy="1200150"/>
          </a:xfrm>
          <a:prstGeom prst="rect">
            <a:avLst/>
          </a:prstGeom>
          <a:solidFill>
            <a:srgbClr val="F74747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1800" b="1"/>
              <a:t>Информации, пользователя и цели использования</a:t>
            </a:r>
          </a:p>
        </p:txBody>
      </p:sp>
      <p:sp>
        <p:nvSpPr>
          <p:cNvPr id="68644" name="Текстовое поле 68643"/>
          <p:cNvSpPr txBox="1"/>
          <p:nvPr/>
        </p:nvSpPr>
        <p:spPr>
          <a:xfrm>
            <a:off x="973154" y="1298287"/>
            <a:ext cx="1008062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400" dirty="0" smtClean="0"/>
              <a:t>Мера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8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8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8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8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8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8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8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68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68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33" grpId="0" animBg="1"/>
      <p:bldP spid="68634" grpId="0" animBg="1"/>
      <p:bldP spid="68635" grpId="0" animBg="1"/>
      <p:bldP spid="68636" grpId="0"/>
      <p:bldP spid="68637" grpId="0" animBg="1"/>
      <p:bldP spid="68638" grpId="0" animBg="1"/>
      <p:bldP spid="68639" grpId="0" animBg="1"/>
      <p:bldP spid="68640" grpId="0"/>
      <p:bldP spid="68641" grpId="0" animBg="1"/>
      <p:bldP spid="68642" grpId="0" animBg="1"/>
      <p:bldP spid="68643" grpId="0" animBg="1"/>
      <p:bldP spid="686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Заголовок 7884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lstStyle/>
          <a:p>
            <a:r>
              <a:rPr sz="2400" b="1"/>
              <a:t>Синтаксическая мера информации</a:t>
            </a:r>
            <a:r>
              <a:rPr sz="4000"/>
              <a:t> </a:t>
            </a:r>
          </a:p>
        </p:txBody>
      </p:sp>
      <p:sp>
        <p:nvSpPr>
          <p:cNvPr id="78852" name="Текстовое поле 78851"/>
          <p:cNvSpPr txBox="1"/>
          <p:nvPr/>
        </p:nvSpPr>
        <p:spPr>
          <a:xfrm>
            <a:off x="1547664" y="547687"/>
            <a:ext cx="6408737" cy="36671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Минимальным количеством информации является </a:t>
            </a:r>
            <a:r>
              <a:rPr sz="1800" b="1"/>
              <a:t>1</a:t>
            </a:r>
            <a:r>
              <a:rPr sz="1800"/>
              <a:t> </a:t>
            </a:r>
            <a:r>
              <a:rPr sz="1800" b="1"/>
              <a:t>бит</a:t>
            </a:r>
            <a:r>
              <a:rPr sz="1800"/>
              <a:t>.</a:t>
            </a:r>
          </a:p>
        </p:txBody>
      </p:sp>
      <p:sp>
        <p:nvSpPr>
          <p:cNvPr id="78859" name="Текстовое поле 78858"/>
          <p:cNvSpPr txBox="1"/>
          <p:nvPr/>
        </p:nvSpPr>
        <p:spPr>
          <a:xfrm>
            <a:off x="971550" y="1557338"/>
            <a:ext cx="71278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>
                <a:latin typeface="Times New Roman" panose="02020603050405020304" pitchFamily="18" charset="0"/>
              </a:rPr>
              <a:t>Эту единицу количественной меры информации впервые предложил</a:t>
            </a:r>
            <a:r>
              <a:rPr lang="en-US" altLang="x-none" sz="1800">
                <a:latin typeface="Times New Roman" panose="02020603050405020304" pitchFamily="18" charset="0"/>
              </a:rPr>
              <a:t/>
            </a:r>
            <a:br>
              <a:rPr lang="en-US" altLang="x-none" sz="1800">
                <a:latin typeface="Times New Roman" panose="02020603050405020304" pitchFamily="18" charset="0"/>
              </a:rPr>
            </a:br>
            <a:r>
              <a:rPr sz="1800" b="1">
                <a:latin typeface="Times New Roman" panose="02020603050405020304" pitchFamily="18" charset="0"/>
              </a:rPr>
              <a:t>Р. Хартли</a:t>
            </a:r>
            <a:r>
              <a:rPr sz="1800">
                <a:latin typeface="Times New Roman" panose="02020603050405020304" pitchFamily="18" charset="0"/>
              </a:rPr>
              <a:t> в 1928 году </a:t>
            </a:r>
          </a:p>
        </p:txBody>
      </p:sp>
      <p:sp>
        <p:nvSpPr>
          <p:cNvPr id="78860" name="Текстовое поле 78859"/>
          <p:cNvSpPr txBox="1"/>
          <p:nvPr/>
        </p:nvSpPr>
        <p:spPr>
          <a:xfrm>
            <a:off x="468313" y="2349500"/>
            <a:ext cx="518318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800"/>
              <a:t>Количество информации по формуле Хартли:</a:t>
            </a:r>
          </a:p>
        </p:txBody>
      </p:sp>
      <p:sp>
        <p:nvSpPr>
          <p:cNvPr id="78861" name="Текстовое поле 78860"/>
          <p:cNvSpPr txBox="1"/>
          <p:nvPr/>
        </p:nvSpPr>
        <p:spPr>
          <a:xfrm>
            <a:off x="468313" y="3284538"/>
            <a:ext cx="8351837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600"/>
              <a:t>где </a:t>
            </a:r>
            <a:r>
              <a:rPr lang="en-US" altLang="x-none" sz="1600" b="1"/>
              <a:t>i</a:t>
            </a:r>
            <a:r>
              <a:rPr sz="1600"/>
              <a:t> – количество информации (бит); </a:t>
            </a:r>
            <a:r>
              <a:rPr lang="en-US" altLang="x-none" sz="1600" b="1"/>
              <a:t>N</a:t>
            </a:r>
            <a:r>
              <a:rPr sz="1600"/>
              <a:t> – количество элементарных сообщений.</a:t>
            </a:r>
          </a:p>
        </p:txBody>
      </p:sp>
      <p:sp>
        <p:nvSpPr>
          <p:cNvPr id="78863" name="Прямоугольник 78862"/>
          <p:cNvSpPr/>
          <p:nvPr/>
        </p:nvSpPr>
        <p:spPr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endParaRPr lang="ru-RU" altLang="en-US"/>
          </a:p>
        </p:txBody>
      </p:sp>
      <p:graphicFrame>
        <p:nvGraphicFramePr>
          <p:cNvPr id="78862" name="Объект 78861"/>
          <p:cNvGraphicFramePr/>
          <p:nvPr/>
        </p:nvGraphicFramePr>
        <p:xfrm>
          <a:off x="3419475" y="2708275"/>
          <a:ext cx="172878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r:id="rId3" imgW="761365" imgH="241300" progId="Equation.3">
                  <p:embed/>
                </p:oleObj>
              </mc:Choice>
              <mc:Fallback>
                <p:oleObj r:id="rId3" imgW="761365" imgH="241300" progId="Equation.3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19475" y="2708275"/>
                        <a:ext cx="1728788" cy="539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64" name="Текстовое поле 78863"/>
          <p:cNvSpPr txBox="1"/>
          <p:nvPr/>
        </p:nvSpPr>
        <p:spPr>
          <a:xfrm>
            <a:off x="539750" y="3789363"/>
            <a:ext cx="8135938" cy="37623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Сам термин произошел от слияния слов </a:t>
            </a:r>
            <a:r>
              <a:rPr lang="en-US" altLang="x-none" sz="1800" b="1" u="sng">
                <a:solidFill>
                  <a:srgbClr val="FF0000"/>
                </a:solidFill>
              </a:rPr>
              <a:t>bi</a:t>
            </a:r>
            <a:r>
              <a:rPr lang="en-US" altLang="x-none" sz="1800"/>
              <a:t>nary digi</a:t>
            </a:r>
            <a:r>
              <a:rPr lang="en-US" altLang="x-none" sz="1800" b="1" u="sng">
                <a:solidFill>
                  <a:srgbClr val="FF0000"/>
                </a:solidFill>
              </a:rPr>
              <a:t>t</a:t>
            </a:r>
            <a:r>
              <a:rPr sz="1800"/>
              <a:t> - двоичная цифра </a:t>
            </a:r>
          </a:p>
        </p:txBody>
      </p:sp>
      <p:sp>
        <p:nvSpPr>
          <p:cNvPr id="78865" name="Текстовое поле 78864"/>
          <p:cNvSpPr txBox="1"/>
          <p:nvPr/>
        </p:nvSpPr>
        <p:spPr>
          <a:xfrm>
            <a:off x="539750" y="4437063"/>
            <a:ext cx="5832475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600"/>
              <a:t>Из формулы Хартли вытекает основное определение бита</a:t>
            </a:r>
          </a:p>
        </p:txBody>
      </p:sp>
      <p:sp>
        <p:nvSpPr>
          <p:cNvPr id="78866" name="Текстовое поле 78865"/>
          <p:cNvSpPr txBox="1"/>
          <p:nvPr/>
        </p:nvSpPr>
        <p:spPr>
          <a:xfrm>
            <a:off x="539750" y="5084763"/>
            <a:ext cx="8064500" cy="650875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 b="1"/>
              <a:t>Бит</a:t>
            </a:r>
            <a:r>
              <a:rPr sz="1800"/>
              <a:t> равен информации, которая передается при приеме одного из двух равновероятных сообщений.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nimBg="1"/>
      <p:bldP spid="78859" grpId="0"/>
      <p:bldP spid="78860" grpId="0"/>
      <p:bldP spid="78861" grpId="0"/>
      <p:bldP spid="78864" grpId="0" animBg="1"/>
      <p:bldP spid="78865" grpId="0"/>
      <p:bldP spid="788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Заголовок 80897"/>
          <p:cNvSpPr>
            <a:spLocks noGrp="1"/>
          </p:cNvSpPr>
          <p:nvPr>
            <p:ph type="title"/>
          </p:nvPr>
        </p:nvSpPr>
        <p:spPr>
          <a:xfrm>
            <a:off x="868680" y="0"/>
            <a:ext cx="7406640" cy="1356360"/>
          </a:xfrm>
          <a:ln/>
        </p:spPr>
        <p:txBody>
          <a:bodyPr anchor="ctr" anchorCtr="0"/>
          <a:lstStyle/>
          <a:p>
            <a:r>
              <a:rPr sz="2400" b="1" dirty="0" err="1"/>
              <a:t>Синтаксическая</a:t>
            </a:r>
            <a:r>
              <a:rPr sz="2400" b="1" dirty="0"/>
              <a:t> </a:t>
            </a:r>
            <a:r>
              <a:rPr sz="2400" b="1" dirty="0" err="1"/>
              <a:t>мера</a:t>
            </a:r>
            <a:r>
              <a:rPr sz="2400" b="1" dirty="0"/>
              <a:t> </a:t>
            </a:r>
            <a:r>
              <a:rPr sz="2400" b="1" dirty="0" err="1"/>
              <a:t>информации</a:t>
            </a:r>
            <a:r>
              <a:rPr sz="4000" dirty="0"/>
              <a:t> </a:t>
            </a:r>
          </a:p>
        </p:txBody>
      </p:sp>
      <p:sp>
        <p:nvSpPr>
          <p:cNvPr id="80900" name="Текстовое поле 80899"/>
          <p:cNvSpPr txBox="1"/>
          <p:nvPr/>
        </p:nvSpPr>
        <p:spPr>
          <a:xfrm>
            <a:off x="539750" y="4652963"/>
            <a:ext cx="8064500" cy="1589087"/>
          </a:xfrm>
          <a:prstGeom prst="rect">
            <a:avLst/>
          </a:prstGeom>
          <a:solidFill>
            <a:srgbClr val="E7F626"/>
          </a:solidFill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800"/>
              <a:t>Группа из 8 битов информации называется</a:t>
            </a:r>
            <a:r>
              <a:rPr sz="1800" b="1"/>
              <a:t> байт</a:t>
            </a:r>
            <a:r>
              <a:rPr sz="1600"/>
              <a:t> </a:t>
            </a:r>
          </a:p>
          <a:p>
            <a:pPr algn="l"/>
            <a:r>
              <a:rPr sz="1600"/>
              <a:t>Производные единицы информации:</a:t>
            </a:r>
          </a:p>
          <a:p>
            <a:pPr algn="l"/>
            <a:r>
              <a:rPr sz="1600" b="1"/>
              <a:t>кило</a:t>
            </a:r>
            <a:r>
              <a:rPr sz="1600"/>
              <a:t>байт (кбайт, кб), </a:t>
            </a:r>
            <a:r>
              <a:rPr sz="1600" b="1"/>
              <a:t>мега</a:t>
            </a:r>
            <a:r>
              <a:rPr sz="1600"/>
              <a:t>байт (Мбайт, Мб)  </a:t>
            </a:r>
            <a:r>
              <a:rPr sz="1600" b="1"/>
              <a:t>гига</a:t>
            </a:r>
            <a:r>
              <a:rPr sz="1600"/>
              <a:t>байт (Гбайт, Гб) и т.д.</a:t>
            </a:r>
          </a:p>
          <a:p>
            <a:pPr algn="l"/>
            <a:r>
              <a:rPr sz="1600"/>
              <a:t>1 кб =1024 байта - 2</a:t>
            </a:r>
            <a:r>
              <a:rPr sz="1600" baseline="30000"/>
              <a:t>10</a:t>
            </a:r>
            <a:r>
              <a:rPr sz="1600"/>
              <a:t> (1024) байтов.</a:t>
            </a:r>
          </a:p>
          <a:p>
            <a:pPr algn="l"/>
            <a:r>
              <a:rPr sz="1600"/>
              <a:t>1 Мб = 1024 </a:t>
            </a:r>
            <a:r>
              <a:rPr sz="1600" err="1"/>
              <a:t>кбайта</a:t>
            </a:r>
            <a:r>
              <a:rPr sz="1600"/>
              <a:t> = 2</a:t>
            </a:r>
            <a:r>
              <a:rPr sz="1600" baseline="30000"/>
              <a:t>20</a:t>
            </a:r>
            <a:r>
              <a:rPr sz="1600"/>
              <a:t>(1024 x 1024) байтов.</a:t>
            </a:r>
          </a:p>
          <a:p>
            <a:pPr algn="l"/>
            <a:r>
              <a:rPr sz="1600"/>
              <a:t>1 Гб = 1024 </a:t>
            </a:r>
            <a:r>
              <a:rPr sz="1600" err="1"/>
              <a:t>Мбайта</a:t>
            </a:r>
            <a:r>
              <a:rPr sz="1600"/>
              <a:t> - 2</a:t>
            </a:r>
            <a:r>
              <a:rPr sz="1600" baseline="30000"/>
              <a:t>30</a:t>
            </a:r>
            <a:r>
              <a:rPr sz="1600"/>
              <a:t> (1024 х 1024 х 1024)байтов</a:t>
            </a:r>
            <a:r>
              <a:t>.</a:t>
            </a:r>
          </a:p>
        </p:txBody>
      </p:sp>
      <p:sp>
        <p:nvSpPr>
          <p:cNvPr id="80902" name="Текстовое поле 80901"/>
          <p:cNvSpPr txBox="1"/>
          <p:nvPr/>
        </p:nvSpPr>
        <p:spPr>
          <a:xfrm>
            <a:off x="539750" y="1341438"/>
            <a:ext cx="8064500" cy="366712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 b="1"/>
              <a:t>Бит</a:t>
            </a:r>
            <a:r>
              <a:rPr sz="1800"/>
              <a:t> - двоичная единица информации. </a:t>
            </a:r>
          </a:p>
        </p:txBody>
      </p:sp>
      <p:sp>
        <p:nvSpPr>
          <p:cNvPr id="80903" name="Текстовое поле 80902"/>
          <p:cNvSpPr txBox="1"/>
          <p:nvPr/>
        </p:nvSpPr>
        <p:spPr>
          <a:xfrm>
            <a:off x="539750" y="3716338"/>
            <a:ext cx="8064500" cy="6413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 b="1"/>
              <a:t>1 бит</a:t>
            </a:r>
            <a:r>
              <a:rPr sz="1800"/>
              <a:t> – это количество информации, которое можно получить при ответе на вопрос типа «да - нет»</a:t>
            </a:r>
          </a:p>
        </p:txBody>
      </p:sp>
      <p:sp>
        <p:nvSpPr>
          <p:cNvPr id="80904" name="Текстовое поле 80903"/>
          <p:cNvSpPr txBox="1"/>
          <p:nvPr/>
        </p:nvSpPr>
        <p:spPr>
          <a:xfrm>
            <a:off x="539750" y="1916113"/>
            <a:ext cx="8064500" cy="6413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Математически </a:t>
            </a:r>
            <a:r>
              <a:rPr sz="1800" b="1"/>
              <a:t>бит</a:t>
            </a:r>
            <a:r>
              <a:rPr sz="1800"/>
              <a:t> отображается состоянием </a:t>
            </a:r>
            <a:r>
              <a:rPr sz="1800" b="1"/>
              <a:t>1</a:t>
            </a:r>
            <a:r>
              <a:rPr sz="1800"/>
              <a:t> или </a:t>
            </a:r>
            <a:r>
              <a:rPr sz="1800" b="1"/>
              <a:t>0</a:t>
            </a:r>
            <a:r>
              <a:rPr sz="1800"/>
              <a:t> одного разряда двоичной системы счисления. </a:t>
            </a:r>
          </a:p>
        </p:txBody>
      </p:sp>
      <p:sp>
        <p:nvSpPr>
          <p:cNvPr id="80905" name="Текстовое поле 80904"/>
          <p:cNvSpPr txBox="1"/>
          <p:nvPr/>
        </p:nvSpPr>
        <p:spPr>
          <a:xfrm>
            <a:off x="539750" y="2781300"/>
            <a:ext cx="8064500" cy="64135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При получении информации в </a:t>
            </a:r>
            <a:r>
              <a:rPr sz="1800" b="1"/>
              <a:t>1 бит</a:t>
            </a:r>
            <a:r>
              <a:rPr sz="1800"/>
              <a:t> неопределенность уменьшается</a:t>
            </a:r>
            <a:br>
              <a:rPr sz="1800"/>
            </a:br>
            <a:r>
              <a:rPr sz="1800"/>
              <a:t>в </a:t>
            </a:r>
            <a:r>
              <a:rPr sz="1800" b="1"/>
              <a:t>2 </a:t>
            </a:r>
            <a:r>
              <a:rPr sz="1800"/>
              <a:t>раза </a:t>
            </a:r>
          </a:p>
        </p:txBody>
      </p:sp>
      <p:sp>
        <p:nvSpPr>
          <p:cNvPr id="80906" name="Текстовое поле 80905"/>
          <p:cNvSpPr txBox="1"/>
          <p:nvPr/>
        </p:nvSpPr>
        <p:spPr>
          <a:xfrm>
            <a:off x="611188" y="908050"/>
            <a:ext cx="2447925" cy="336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600" dirty="0" err="1"/>
              <a:t>Другие</a:t>
            </a:r>
            <a:r>
              <a:rPr sz="1600" dirty="0"/>
              <a:t> </a:t>
            </a:r>
            <a:r>
              <a:rPr sz="1600" dirty="0" err="1"/>
              <a:t>свойства</a:t>
            </a:r>
            <a:r>
              <a:rPr sz="1600" dirty="0"/>
              <a:t> </a:t>
            </a:r>
            <a:r>
              <a:rPr sz="1600" dirty="0" err="1"/>
              <a:t>бита</a:t>
            </a:r>
            <a:endParaRPr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  <p:bldP spid="80902" grpId="0" animBg="1"/>
      <p:bldP spid="80903" grpId="0" animBg="1"/>
      <p:bldP spid="80904" grpId="0" animBg="1"/>
      <p:bldP spid="809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Заголовок 79875"/>
          <p:cNvSpPr>
            <a:spLocks noGrp="1"/>
          </p:cNvSpPr>
          <p:nvPr>
            <p:ph type="title"/>
          </p:nvPr>
        </p:nvSpPr>
        <p:spPr>
          <a:xfrm>
            <a:off x="756769" y="114446"/>
            <a:ext cx="7773338" cy="648072"/>
          </a:xfrm>
          <a:ln/>
        </p:spPr>
        <p:txBody>
          <a:bodyPr vert="horz" wrap="square" lIns="91440" tIns="45720" rIns="91440" bIns="45720" anchor="ctr" anchorCtr="0"/>
          <a:lstStyle/>
          <a:p>
            <a:r>
              <a:rPr lang="ru-RU" sz="2400" b="1" dirty="0" smtClean="0"/>
              <a:t>Семантическая мера информации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79877" name="Текстовое поле 79876"/>
          <p:cNvSpPr txBox="1"/>
          <p:nvPr/>
        </p:nvSpPr>
        <p:spPr>
          <a:xfrm>
            <a:off x="611188" y="873919"/>
            <a:ext cx="5544988" cy="97631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1800" dirty="0" smtClean="0"/>
              <a:t>Если</a:t>
            </a:r>
            <a:br>
              <a:rPr lang="ru-RU" sz="1800" dirty="0" smtClean="0"/>
            </a:br>
            <a:r>
              <a:rPr lang="ru-RU" altLang="x-none" sz="2000" b="1" dirty="0" smtClean="0"/>
              <a:t>S</a:t>
            </a:r>
            <a:r>
              <a:rPr lang="ru-RU" sz="2000" b="1" baseline="-25000" dirty="0" smtClean="0"/>
              <a:t>П</a:t>
            </a:r>
            <a:r>
              <a:rPr lang="ru-RU" sz="1800" b="1" dirty="0" smtClean="0"/>
              <a:t> </a:t>
            </a:r>
            <a:r>
              <a:rPr lang="ru-RU" sz="1800" dirty="0" smtClean="0"/>
              <a:t>– тезаурус пользователя;</a:t>
            </a:r>
            <a:br>
              <a:rPr lang="ru-RU" sz="1800" dirty="0" smtClean="0"/>
            </a:br>
            <a:r>
              <a:rPr lang="ru-RU" altLang="x-none" sz="2000" b="1" dirty="0" smtClean="0"/>
              <a:t>I</a:t>
            </a:r>
            <a:r>
              <a:rPr lang="ru-RU" sz="2000" b="1" baseline="-25000" dirty="0" smtClean="0"/>
              <a:t>С  </a:t>
            </a:r>
            <a:r>
              <a:rPr lang="ru-RU" sz="1800" b="1" dirty="0" smtClean="0"/>
              <a:t> </a:t>
            </a:r>
            <a:r>
              <a:rPr lang="ru-RU" sz="1800" dirty="0" smtClean="0"/>
              <a:t>– количество семантической информации, то:</a:t>
            </a:r>
            <a:endParaRPr lang="ru-RU" sz="1800" dirty="0"/>
          </a:p>
        </p:txBody>
      </p:sp>
      <p:sp>
        <p:nvSpPr>
          <p:cNvPr id="79878" name="Текстовое поле 79877"/>
          <p:cNvSpPr txBox="1"/>
          <p:nvPr/>
        </p:nvSpPr>
        <p:spPr>
          <a:xfrm>
            <a:off x="611188" y="2276475"/>
            <a:ext cx="4032250" cy="17494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marL="342900" indent="-342900" algn="l"/>
            <a:r>
              <a:rPr sz="1800" dirty="0" smtClean="0"/>
              <a:t>1</a:t>
            </a:r>
            <a:r>
              <a:rPr lang="ru-RU" sz="1800" dirty="0" smtClean="0"/>
              <a:t>. При </a:t>
            </a:r>
            <a:r>
              <a:rPr lang="ru-RU" altLang="x-none" sz="1800" b="1" dirty="0" smtClean="0"/>
              <a:t>S</a:t>
            </a:r>
            <a:r>
              <a:rPr lang="ru-RU" sz="1800" b="1" baseline="-25000" dirty="0" smtClean="0"/>
              <a:t>П</a:t>
            </a:r>
            <a:r>
              <a:rPr lang="ru-RU" sz="1800" b="1" dirty="0" smtClean="0"/>
              <a:t> </a:t>
            </a:r>
            <a:r>
              <a:rPr lang="ru-RU" sz="1800" b="1" dirty="0" smtClean="0">
                <a:sym typeface="Symbol" panose="05050102010706020507" pitchFamily="18" charset="2"/>
              </a:rPr>
              <a:t></a:t>
            </a:r>
            <a:r>
              <a:rPr lang="ru-RU" sz="1800" b="1" dirty="0" smtClean="0"/>
              <a:t> 0</a:t>
            </a:r>
            <a:r>
              <a:rPr lang="ru-RU" sz="1800" dirty="0" smtClean="0"/>
              <a:t> пользователь не понимает поступающую информацию и</a:t>
            </a:r>
            <a:r>
              <a:rPr lang="ru-RU" sz="1800" b="1" dirty="0" smtClean="0"/>
              <a:t>	</a:t>
            </a:r>
            <a:r>
              <a:rPr lang="ru-RU" altLang="x-none" sz="1800" b="1" dirty="0" smtClean="0">
                <a:solidFill>
                  <a:srgbClr val="FF3300"/>
                </a:solidFill>
              </a:rPr>
              <a:t>I</a:t>
            </a:r>
            <a:r>
              <a:rPr lang="ru-RU" sz="1800" b="1" baseline="-25000" dirty="0" smtClean="0">
                <a:solidFill>
                  <a:srgbClr val="FF3300"/>
                </a:solidFill>
              </a:rPr>
              <a:t>С</a:t>
            </a:r>
            <a:r>
              <a:rPr lang="ru-RU" sz="1800" b="1" dirty="0" smtClean="0">
                <a:solidFill>
                  <a:srgbClr val="FF3300"/>
                </a:solidFill>
              </a:rPr>
              <a:t> </a:t>
            </a:r>
            <a:r>
              <a:rPr lang="ru-RU" sz="1800" b="1" dirty="0" smtClean="0">
                <a:solidFill>
                  <a:srgbClr val="FF3300"/>
                </a:solidFill>
                <a:sym typeface="Symbol" panose="05050102010706020507" pitchFamily="18" charset="2"/>
              </a:rPr>
              <a:t></a:t>
            </a:r>
            <a:r>
              <a:rPr lang="ru-RU" sz="1800" b="1" dirty="0" smtClean="0">
                <a:solidFill>
                  <a:srgbClr val="FF3300"/>
                </a:solidFill>
              </a:rPr>
              <a:t> 0</a:t>
            </a:r>
            <a:endParaRPr lang="ru-RU" sz="1800" dirty="0" smtClean="0">
              <a:solidFill>
                <a:srgbClr val="FF3300"/>
              </a:solidFill>
            </a:endParaRPr>
          </a:p>
          <a:p>
            <a:pPr marL="342900" indent="-342900" algn="l"/>
            <a:r>
              <a:rPr sz="1800" dirty="0" smtClean="0"/>
              <a:t>2</a:t>
            </a:r>
            <a:r>
              <a:rPr sz="1800" dirty="0"/>
              <a:t>. </a:t>
            </a:r>
            <a:r>
              <a:rPr lang="ru-RU" sz="1800" dirty="0" smtClean="0"/>
              <a:t>При </a:t>
            </a:r>
            <a:r>
              <a:rPr lang="ru-RU" altLang="x-none" sz="1800" b="1" dirty="0" smtClean="0"/>
              <a:t>S</a:t>
            </a:r>
            <a:r>
              <a:rPr lang="ru-RU" sz="1800" b="1" baseline="-25000" dirty="0" smtClean="0"/>
              <a:t>П</a:t>
            </a:r>
            <a:r>
              <a:rPr lang="ru-RU" sz="1800" b="1" dirty="0" smtClean="0"/>
              <a:t> </a:t>
            </a:r>
            <a:r>
              <a:rPr lang="ru-RU" sz="1800" b="1" dirty="0" smtClean="0">
                <a:sym typeface="Symbol" panose="05050102010706020507" pitchFamily="18" charset="2"/>
              </a:rPr>
              <a:t></a:t>
            </a:r>
            <a:r>
              <a:rPr lang="ru-RU" sz="1800" b="1" dirty="0" smtClean="0"/>
              <a:t> </a:t>
            </a:r>
            <a:r>
              <a:rPr lang="ru-RU" sz="1800" b="1" dirty="0" smtClean="0">
                <a:sym typeface="Symbol" panose="05050102010706020507" pitchFamily="18" charset="2"/>
              </a:rPr>
              <a:t></a:t>
            </a:r>
            <a:r>
              <a:rPr lang="ru-RU" sz="1800" dirty="0" smtClean="0"/>
              <a:t> пользователю уже известна поступающая информация и   </a:t>
            </a:r>
            <a:r>
              <a:rPr sz="1800" b="1" dirty="0">
                <a:solidFill>
                  <a:srgbClr val="F74747"/>
                </a:solidFill>
              </a:rPr>
              <a:t>	</a:t>
            </a:r>
            <a:r>
              <a:rPr lang="en-US" altLang="x-none" sz="1800" b="1" dirty="0">
                <a:solidFill>
                  <a:srgbClr val="F74747"/>
                </a:solidFill>
              </a:rPr>
              <a:t>I</a:t>
            </a:r>
            <a:r>
              <a:rPr sz="1800" b="1" baseline="-25000" dirty="0">
                <a:solidFill>
                  <a:srgbClr val="F74747"/>
                </a:solidFill>
              </a:rPr>
              <a:t>С</a:t>
            </a:r>
            <a:r>
              <a:rPr sz="1800" b="1" dirty="0">
                <a:solidFill>
                  <a:srgbClr val="F74747"/>
                </a:solidFill>
              </a:rPr>
              <a:t> </a:t>
            </a:r>
            <a:r>
              <a:rPr sz="1800" b="1" dirty="0">
                <a:solidFill>
                  <a:srgbClr val="F74747"/>
                </a:solidFill>
                <a:sym typeface="Symbol" panose="05050102010706020507" pitchFamily="18" charset="2"/>
              </a:rPr>
              <a:t></a:t>
            </a:r>
            <a:r>
              <a:rPr sz="1800" b="1" dirty="0">
                <a:solidFill>
                  <a:srgbClr val="F74747"/>
                </a:solidFill>
              </a:rPr>
              <a:t> 0</a:t>
            </a:r>
            <a:endParaRPr sz="1800" dirty="0">
              <a:solidFill>
                <a:srgbClr val="F74747"/>
              </a:solidFill>
            </a:endParaRPr>
          </a:p>
        </p:txBody>
      </p:sp>
      <p:pic>
        <p:nvPicPr>
          <p:cNvPr id="79879" name="Изображение 7987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2" y="2228850"/>
            <a:ext cx="4248150" cy="2355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9880" name="Текстовое поле 79879"/>
          <p:cNvSpPr txBox="1"/>
          <p:nvPr/>
        </p:nvSpPr>
        <p:spPr>
          <a:xfrm>
            <a:off x="468313" y="4797425"/>
            <a:ext cx="8353425" cy="1308100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sz="1800"/>
              <a:t>Максимальное значение </a:t>
            </a:r>
            <a:r>
              <a:rPr lang="en-US" altLang="x-none" sz="1800" b="1"/>
              <a:t>I</a:t>
            </a:r>
            <a:r>
              <a:rPr sz="1800" b="1" baseline="-25000"/>
              <a:t>С</a:t>
            </a:r>
            <a:r>
              <a:rPr sz="1800"/>
              <a:t> приобретает при таком согласовании с тезаурусом пользователя </a:t>
            </a:r>
            <a:r>
              <a:rPr lang="en-US" altLang="x-none" sz="1800" b="1"/>
              <a:t>S</a:t>
            </a:r>
            <a:r>
              <a:rPr sz="1800" b="1" baseline="-25000"/>
              <a:t>П</a:t>
            </a:r>
            <a:r>
              <a:rPr sz="1800"/>
              <a:t>, когда поступающая информация с одной стороны понятна пользователю, а с другой, несет ранее неизвестные ему сведения</a:t>
            </a:r>
            <a: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56176" y="670491"/>
            <a:ext cx="29878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b="1" dirty="0" err="1">
                <a:solidFill>
                  <a:srgbClr val="333333"/>
                </a:solidFill>
                <a:latin typeface="YS Text"/>
              </a:rPr>
              <a:t>Теза́урус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 (от греч. </a:t>
            </a:r>
            <a:r>
              <a:rPr lang="ru-RU" dirty="0" err="1">
                <a:solidFill>
                  <a:srgbClr val="333333"/>
                </a:solidFill>
                <a:latin typeface="YS Text"/>
              </a:rPr>
              <a:t>θησ</a:t>
            </a:r>
            <a:r>
              <a:rPr lang="ru-RU" dirty="0">
                <a:solidFill>
                  <a:srgbClr val="333333"/>
                </a:solidFill>
                <a:latin typeface="YS Text"/>
              </a:rPr>
              <a:t>αυρός «сокровище»), в общем смысле — специальная терминология. Более строго и предметно — словарь, собрание сведений, корпус или свод</a:t>
            </a:r>
            <a:r>
              <a:rPr lang="ru-RU" dirty="0" smtClean="0">
                <a:solidFill>
                  <a:srgbClr val="333333"/>
                </a:solidFill>
                <a:latin typeface="YS Text"/>
              </a:rPr>
              <a:t>...</a:t>
            </a:r>
            <a:endParaRPr lang="ru-RU" dirty="0">
              <a:solidFill>
                <a:srgbClr val="333333"/>
              </a:solidFill>
              <a:latin typeface="YS Tex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7" grpId="0"/>
      <p:bldP spid="79878" grpId="0" animBg="1"/>
      <p:bldP spid="798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Заголовок 81921"/>
          <p:cNvSpPr>
            <a:spLocks noGrp="1"/>
          </p:cNvSpPr>
          <p:nvPr>
            <p:ph type="title"/>
          </p:nvPr>
        </p:nvSpPr>
        <p:spPr>
          <a:xfrm>
            <a:off x="1763688" y="189924"/>
            <a:ext cx="6589199" cy="1280890"/>
          </a:xfrm>
          <a:ln/>
        </p:spPr>
        <p:txBody>
          <a:bodyPr anchor="ctr" anchorCtr="0"/>
          <a:lstStyle/>
          <a:p>
            <a:r>
              <a:rPr sz="2400" b="1" dirty="0" err="1"/>
              <a:t>Прагматическая</a:t>
            </a:r>
            <a:r>
              <a:rPr sz="2400" b="1" dirty="0"/>
              <a:t> </a:t>
            </a:r>
            <a:r>
              <a:rPr sz="2400" b="1" dirty="0" err="1"/>
              <a:t>мера</a:t>
            </a:r>
            <a:r>
              <a:rPr sz="2400" b="1" dirty="0"/>
              <a:t> </a:t>
            </a:r>
            <a:r>
              <a:rPr sz="2400" b="1" dirty="0" err="1"/>
              <a:t>информации</a:t>
            </a:r>
            <a:endParaRPr sz="2400" b="1" dirty="0"/>
          </a:p>
        </p:txBody>
      </p:sp>
      <p:sp>
        <p:nvSpPr>
          <p:cNvPr id="81924" name="Текстовое поле 81923"/>
          <p:cNvSpPr txBox="1"/>
          <p:nvPr/>
        </p:nvSpPr>
        <p:spPr>
          <a:xfrm>
            <a:off x="612775" y="1264555"/>
            <a:ext cx="8207375" cy="915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1800" dirty="0" err="1"/>
              <a:t>Прагматическое</a:t>
            </a:r>
            <a:r>
              <a:rPr sz="1800" dirty="0"/>
              <a:t> </a:t>
            </a:r>
            <a:r>
              <a:rPr sz="1800" dirty="0" err="1"/>
              <a:t>количество</a:t>
            </a:r>
            <a:r>
              <a:rPr sz="1800" dirty="0"/>
              <a:t> </a:t>
            </a:r>
            <a:r>
              <a:rPr sz="1800" dirty="0" err="1"/>
              <a:t>информации</a:t>
            </a:r>
            <a:r>
              <a:rPr sz="1800" dirty="0"/>
              <a:t> </a:t>
            </a:r>
            <a:r>
              <a:rPr sz="1800" dirty="0" err="1"/>
              <a:t>определяется</a:t>
            </a:r>
            <a:r>
              <a:rPr sz="1800" dirty="0"/>
              <a:t> </a:t>
            </a:r>
            <a:r>
              <a:rPr sz="1800" dirty="0" err="1"/>
              <a:t>приростом</a:t>
            </a:r>
            <a:r>
              <a:rPr sz="1800" dirty="0"/>
              <a:t> </a:t>
            </a:r>
            <a:r>
              <a:rPr sz="1800" dirty="0" err="1"/>
              <a:t>экономического</a:t>
            </a:r>
            <a:r>
              <a:rPr sz="1800" dirty="0"/>
              <a:t> </a:t>
            </a:r>
            <a:r>
              <a:rPr sz="1800" dirty="0" err="1"/>
              <a:t>эффекта</a:t>
            </a:r>
            <a:r>
              <a:rPr sz="1800" dirty="0"/>
              <a:t> </a:t>
            </a:r>
            <a:r>
              <a:rPr sz="1800" dirty="0" err="1"/>
              <a:t>функционирования</a:t>
            </a:r>
            <a:r>
              <a:rPr sz="1800" dirty="0"/>
              <a:t> </a:t>
            </a:r>
            <a:r>
              <a:rPr sz="1800" dirty="0" err="1"/>
              <a:t>системы</a:t>
            </a:r>
            <a:r>
              <a:rPr sz="1800" dirty="0"/>
              <a:t>, </a:t>
            </a:r>
            <a:r>
              <a:rPr sz="1800" dirty="0" err="1"/>
              <a:t>где</a:t>
            </a:r>
            <a:r>
              <a:rPr sz="1800" dirty="0"/>
              <a:t> </a:t>
            </a:r>
            <a:r>
              <a:rPr sz="1800" dirty="0" err="1"/>
              <a:t>эта</a:t>
            </a:r>
            <a:r>
              <a:rPr sz="1800" dirty="0"/>
              <a:t> </a:t>
            </a:r>
            <a:r>
              <a:rPr sz="1800" dirty="0" err="1"/>
              <a:t>информация</a:t>
            </a:r>
            <a:r>
              <a:rPr sz="1800" dirty="0"/>
              <a:t> </a:t>
            </a:r>
            <a:r>
              <a:rPr sz="1800" dirty="0" err="1"/>
              <a:t>используется</a:t>
            </a:r>
            <a:endParaRPr lang="en-US" altLang="x-none" sz="1800" b="1" dirty="0"/>
          </a:p>
        </p:txBody>
      </p:sp>
      <p:sp>
        <p:nvSpPr>
          <p:cNvPr id="81925" name="Текстовое поле 81924"/>
          <p:cNvSpPr txBox="1"/>
          <p:nvPr/>
        </p:nvSpPr>
        <p:spPr>
          <a:xfrm>
            <a:off x="2916238" y="2349500"/>
            <a:ext cx="2735262" cy="4064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/>
            <a:r>
              <a:rPr lang="en-US" altLang="x-none" sz="2000" b="1"/>
              <a:t>I</a:t>
            </a:r>
            <a:r>
              <a:rPr sz="2000" b="1" baseline="-25000"/>
              <a:t>П</a:t>
            </a:r>
            <a:r>
              <a:rPr sz="2000" b="1">
                <a:sym typeface="Symbol" panose="05050102010706020507" pitchFamily="18" charset="2"/>
              </a:rPr>
              <a:t></a:t>
            </a:r>
            <a:r>
              <a:rPr sz="2000" b="1"/>
              <a:t>(</a:t>
            </a:r>
            <a:r>
              <a:rPr sz="2000" b="1">
                <a:sym typeface="Symbol" panose="05050102010706020507" pitchFamily="18" charset="2"/>
              </a:rPr>
              <a:t></a:t>
            </a:r>
            <a:r>
              <a:rPr sz="2000" b="1"/>
              <a:t>) = П(</a:t>
            </a:r>
            <a:r>
              <a:rPr sz="2000" b="1">
                <a:sym typeface="Symbol" panose="05050102010706020507" pitchFamily="18" charset="2"/>
              </a:rPr>
              <a:t></a:t>
            </a:r>
            <a:r>
              <a:rPr sz="2000" b="1"/>
              <a:t>/</a:t>
            </a:r>
            <a:r>
              <a:rPr sz="2000" b="1">
                <a:sym typeface="Symbol" panose="05050102010706020507" pitchFamily="18" charset="2"/>
              </a:rPr>
              <a:t></a:t>
            </a:r>
            <a:r>
              <a:rPr sz="2000" b="1"/>
              <a:t>) - П(</a:t>
            </a:r>
            <a:r>
              <a:rPr sz="2000" b="1">
                <a:sym typeface="Symbol" panose="05050102010706020507" pitchFamily="18" charset="2"/>
              </a:rPr>
              <a:t></a:t>
            </a:r>
            <a:r>
              <a:rPr sz="2000" b="1"/>
              <a:t>)</a:t>
            </a:r>
            <a:endParaRPr sz="2000"/>
          </a:p>
        </p:txBody>
      </p:sp>
      <p:sp>
        <p:nvSpPr>
          <p:cNvPr id="81926" name="Текстовое поле 81925"/>
          <p:cNvSpPr txBox="1"/>
          <p:nvPr/>
        </p:nvSpPr>
        <p:spPr>
          <a:xfrm>
            <a:off x="468313" y="5084763"/>
            <a:ext cx="8207375" cy="7112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sz="2000">
                <a:latin typeface="Times New Roman" panose="02020603050405020304" pitchFamily="18" charset="0"/>
              </a:rPr>
              <a:t>В такой постановке единицей измерения ценности информации являются </a:t>
            </a:r>
            <a:r>
              <a:rPr sz="2000">
                <a:solidFill>
                  <a:srgbClr val="FF0000"/>
                </a:solidFill>
                <a:latin typeface="Times New Roman" panose="02020603050405020304" pitchFamily="18" charset="0"/>
              </a:rPr>
              <a:t>денежные единицы</a:t>
            </a:r>
            <a:r>
              <a:rPr sz="200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1927" name="Текстовое поле 81926"/>
          <p:cNvSpPr txBox="1"/>
          <p:nvPr/>
        </p:nvSpPr>
        <p:spPr>
          <a:xfrm>
            <a:off x="395288" y="2997200"/>
            <a:ext cx="8424862" cy="1558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600"/>
              <a:t>Где</a:t>
            </a:r>
            <a:br>
              <a:rPr sz="1600"/>
            </a:br>
            <a:r>
              <a:rPr lang="en-US" altLang="x-none" sz="1600" b="1"/>
              <a:t>I</a:t>
            </a:r>
            <a:r>
              <a:rPr sz="1600" b="1" baseline="-25000"/>
              <a:t>П</a:t>
            </a:r>
            <a:r>
              <a:rPr sz="1600" b="1">
                <a:sym typeface="Symbol" panose="05050102010706020507" pitchFamily="18" charset="2"/>
              </a:rPr>
              <a:t></a:t>
            </a:r>
            <a:r>
              <a:rPr sz="1600" b="1"/>
              <a:t>(</a:t>
            </a:r>
            <a:r>
              <a:rPr sz="1600" b="1">
                <a:sym typeface="Symbol" panose="05050102010706020507" pitchFamily="18" charset="2"/>
              </a:rPr>
              <a:t></a:t>
            </a:r>
            <a:r>
              <a:rPr sz="1600" b="1"/>
              <a:t>) </a:t>
            </a:r>
            <a:r>
              <a:rPr sz="1600"/>
              <a:t>- ценность информационного сообщения </a:t>
            </a:r>
            <a:r>
              <a:rPr sz="1600" b="1">
                <a:sym typeface="Symbol" panose="05050102010706020507" pitchFamily="18" charset="2"/>
              </a:rPr>
              <a:t></a:t>
            </a:r>
            <a:r>
              <a:rPr sz="1600"/>
              <a:t> для системы управления</a:t>
            </a:r>
            <a:r>
              <a:rPr sz="1600" b="1"/>
              <a:t> </a:t>
            </a:r>
            <a:r>
              <a:rPr sz="1600" b="1">
                <a:sym typeface="Symbol" panose="05050102010706020507" pitchFamily="18" charset="2"/>
              </a:rPr>
              <a:t></a:t>
            </a:r>
            <a:r>
              <a:rPr sz="1600"/>
              <a:t>; </a:t>
            </a:r>
            <a:endParaRPr sz="1600" b="1"/>
          </a:p>
          <a:p>
            <a:pPr algn="l"/>
            <a:r>
              <a:rPr sz="1600" b="1"/>
              <a:t>П(</a:t>
            </a:r>
            <a:r>
              <a:rPr sz="1600" b="1">
                <a:sym typeface="Symbol" panose="05050102010706020507" pitchFamily="18" charset="2"/>
              </a:rPr>
              <a:t></a:t>
            </a:r>
            <a:r>
              <a:rPr sz="1600" b="1"/>
              <a:t>) </a:t>
            </a:r>
            <a:r>
              <a:rPr sz="1600"/>
              <a:t>- ожидаемый экономический эффект функционирования системы управления </a:t>
            </a:r>
            <a:r>
              <a:rPr sz="1600" b="1">
                <a:sym typeface="Symbol" panose="05050102010706020507" pitchFamily="18" charset="2"/>
              </a:rPr>
              <a:t></a:t>
            </a:r>
            <a:r>
              <a:rPr sz="1600"/>
              <a:t>;</a:t>
            </a:r>
            <a:endParaRPr sz="1600" b="1"/>
          </a:p>
          <a:p>
            <a:pPr algn="l"/>
            <a:r>
              <a:rPr sz="1600" b="1"/>
              <a:t>П(</a:t>
            </a:r>
            <a:r>
              <a:rPr sz="1600" b="1">
                <a:sym typeface="Symbol" panose="05050102010706020507" pitchFamily="18" charset="2"/>
              </a:rPr>
              <a:t></a:t>
            </a:r>
            <a:r>
              <a:rPr sz="1600" b="1"/>
              <a:t>/</a:t>
            </a:r>
            <a:r>
              <a:rPr sz="1600" b="1">
                <a:sym typeface="Symbol" panose="05050102010706020507" pitchFamily="18" charset="2"/>
              </a:rPr>
              <a:t></a:t>
            </a:r>
            <a:r>
              <a:rPr sz="1600" b="1"/>
              <a:t>) </a:t>
            </a:r>
            <a:r>
              <a:rPr sz="1600"/>
              <a:t>- ожидаемый экономический эффект функционирования системы управления </a:t>
            </a:r>
            <a:r>
              <a:rPr sz="1600" b="1">
                <a:sym typeface="Symbol" panose="05050102010706020507" pitchFamily="18" charset="2"/>
              </a:rPr>
              <a:t></a:t>
            </a:r>
            <a:r>
              <a:rPr sz="1600"/>
              <a:t>, при условии, что для управления будет использована информация, содержащаяся в сообщении</a:t>
            </a:r>
            <a:r>
              <a:rPr sz="1600" b="1"/>
              <a:t> </a:t>
            </a:r>
            <a:r>
              <a:rPr sz="1600" b="1">
                <a:sym typeface="Symbol" panose="05050102010706020507" pitchFamily="18" charset="2"/>
              </a:rPr>
              <a:t></a:t>
            </a:r>
            <a:r>
              <a:rPr sz="1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Заголовок 82945"/>
          <p:cNvSpPr>
            <a:spLocks noGrp="1"/>
          </p:cNvSpPr>
          <p:nvPr>
            <p:ph type="title"/>
          </p:nvPr>
        </p:nvSpPr>
        <p:spPr>
          <a:xfrm>
            <a:off x="1835696" y="258191"/>
            <a:ext cx="6589199" cy="1280890"/>
          </a:xfrm>
          <a:ln/>
        </p:spPr>
        <p:txBody>
          <a:bodyPr anchor="ctr" anchorCtr="0"/>
          <a:lstStyle/>
          <a:p>
            <a:r>
              <a:rPr sz="2800" b="1" dirty="0" err="1"/>
              <a:t>Четыре</a:t>
            </a:r>
            <a:r>
              <a:rPr sz="2800" b="1" dirty="0"/>
              <a:t> </a:t>
            </a:r>
            <a:r>
              <a:rPr sz="2800" b="1" dirty="0" err="1"/>
              <a:t>основных</a:t>
            </a:r>
            <a:r>
              <a:rPr sz="2800" b="1" dirty="0"/>
              <a:t> </a:t>
            </a:r>
            <a:r>
              <a:rPr sz="2800" b="1" dirty="0" err="1"/>
              <a:t>класса</a:t>
            </a:r>
            <a:r>
              <a:rPr sz="2800" b="1" dirty="0"/>
              <a:t> </a:t>
            </a:r>
            <a:r>
              <a:rPr sz="2800" b="1" dirty="0" err="1"/>
              <a:t>случайных</a:t>
            </a:r>
            <a:r>
              <a:rPr sz="2800" b="1" dirty="0"/>
              <a:t> </a:t>
            </a:r>
            <a:r>
              <a:rPr sz="2800" b="1" dirty="0" err="1"/>
              <a:t>процессов</a:t>
            </a:r>
            <a:r>
              <a:rPr sz="4000" dirty="0"/>
              <a:t> </a:t>
            </a:r>
          </a:p>
        </p:txBody>
      </p:sp>
      <p:sp>
        <p:nvSpPr>
          <p:cNvPr id="82948" name="Текстовое поле 82947"/>
          <p:cNvSpPr txBox="1"/>
          <p:nvPr/>
        </p:nvSpPr>
        <p:spPr>
          <a:xfrm>
            <a:off x="468313" y="2852738"/>
            <a:ext cx="8064500" cy="396875"/>
          </a:xfrm>
          <a:prstGeom prst="rect">
            <a:avLst/>
          </a:prstGeom>
          <a:solidFill>
            <a:srgbClr val="E7F626"/>
          </a:solidFill>
          <a:ln w="9525">
            <a:noFill/>
          </a:ln>
        </p:spPr>
        <p:txBody>
          <a:bodyPr>
            <a:spAutoFit/>
          </a:bodyPr>
          <a:lstStyle/>
          <a:p>
            <a:pPr marL="342900" indent="-342900" algn="l"/>
            <a:r>
              <a:rPr sz="2000" b="1"/>
              <a:t>Дискретный случайный процесс с дискретным временем</a:t>
            </a:r>
            <a:endParaRPr sz="1800"/>
          </a:p>
        </p:txBody>
      </p:sp>
      <p:sp>
        <p:nvSpPr>
          <p:cNvPr id="82949" name="Текстовое поле 82948"/>
          <p:cNvSpPr txBox="1"/>
          <p:nvPr/>
        </p:nvSpPr>
        <p:spPr>
          <a:xfrm>
            <a:off x="468313" y="4652963"/>
            <a:ext cx="8064500" cy="396875"/>
          </a:xfrm>
          <a:prstGeom prst="rect">
            <a:avLst/>
          </a:prstGeom>
          <a:solidFill>
            <a:srgbClr val="E7F626"/>
          </a:solidFill>
          <a:ln w="9525">
            <a:noFill/>
          </a:ln>
        </p:spPr>
        <p:txBody>
          <a:bodyPr>
            <a:spAutoFit/>
          </a:bodyPr>
          <a:lstStyle/>
          <a:p>
            <a:pPr marL="342900" indent="-342900" algn="l"/>
            <a:r>
              <a:rPr sz="2000" b="1"/>
              <a:t>Случайный процесс общего типа</a:t>
            </a:r>
          </a:p>
        </p:txBody>
      </p:sp>
      <p:sp>
        <p:nvSpPr>
          <p:cNvPr id="82950" name="Текстовое поле 82949"/>
          <p:cNvSpPr txBox="1"/>
          <p:nvPr/>
        </p:nvSpPr>
        <p:spPr>
          <a:xfrm>
            <a:off x="468313" y="3429000"/>
            <a:ext cx="8064500" cy="396875"/>
          </a:xfrm>
          <a:prstGeom prst="rect">
            <a:avLst/>
          </a:prstGeom>
          <a:solidFill>
            <a:srgbClr val="E7F626"/>
          </a:solidFill>
          <a:ln w="9525">
            <a:noFill/>
          </a:ln>
        </p:spPr>
        <p:txBody>
          <a:bodyPr>
            <a:spAutoFit/>
          </a:bodyPr>
          <a:lstStyle/>
          <a:p>
            <a:pPr marL="342900" indent="-342900" algn="l"/>
            <a:r>
              <a:rPr sz="2000" b="1"/>
              <a:t>Случайный процесс с дискретным временем</a:t>
            </a:r>
          </a:p>
        </p:txBody>
      </p:sp>
      <p:sp>
        <p:nvSpPr>
          <p:cNvPr id="82951" name="Текстовое поле 82950"/>
          <p:cNvSpPr txBox="1"/>
          <p:nvPr/>
        </p:nvSpPr>
        <p:spPr>
          <a:xfrm>
            <a:off x="468313" y="4076700"/>
            <a:ext cx="8064500" cy="396875"/>
          </a:xfrm>
          <a:prstGeom prst="rect">
            <a:avLst/>
          </a:prstGeom>
          <a:solidFill>
            <a:srgbClr val="E7F626"/>
          </a:solidFill>
          <a:ln w="9525">
            <a:noFill/>
          </a:ln>
        </p:spPr>
        <p:txBody>
          <a:bodyPr>
            <a:spAutoFit/>
          </a:bodyPr>
          <a:lstStyle/>
          <a:p>
            <a:pPr marL="342900" indent="-342900" algn="l"/>
            <a:r>
              <a:rPr sz="2000" b="1"/>
              <a:t>Дискретный случайный процесс с непрерывным временем</a:t>
            </a:r>
            <a:r>
              <a:rPr sz="1800"/>
              <a:t> </a:t>
            </a:r>
          </a:p>
        </p:txBody>
      </p:sp>
      <p:sp>
        <p:nvSpPr>
          <p:cNvPr id="82952" name="Текстовое поле 82951"/>
          <p:cNvSpPr txBox="1"/>
          <p:nvPr/>
        </p:nvSpPr>
        <p:spPr>
          <a:xfrm>
            <a:off x="539750" y="1628775"/>
            <a:ext cx="8208963" cy="6508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/>
            <a:r>
              <a:rPr sz="1800" b="1">
                <a:latin typeface="Times New Roman" panose="02020603050405020304" pitchFamily="18" charset="0"/>
              </a:rPr>
              <a:t>По признакам, связанным с </a:t>
            </a:r>
            <a:r>
              <a:rPr sz="1800" b="1">
                <a:solidFill>
                  <a:srgbClr val="FF0000"/>
                </a:solidFill>
                <a:latin typeface="Times New Roman" panose="02020603050405020304" pitchFamily="18" charset="0"/>
              </a:rPr>
              <a:t>пространством состояний</a:t>
            </a:r>
            <a:br>
              <a:rPr sz="1800" b="1">
                <a:solidFill>
                  <a:srgbClr val="FF0000"/>
                </a:solidFill>
                <a:latin typeface="Times New Roman" panose="02020603050405020304" pitchFamily="18" charset="0"/>
              </a:rPr>
            </a:br>
            <a:r>
              <a:rPr sz="1800" b="1">
                <a:latin typeface="Times New Roman" panose="02020603050405020304" pitchFamily="18" charset="0"/>
              </a:rPr>
              <a:t>и с параметром </a:t>
            </a:r>
            <a:r>
              <a:rPr sz="1800" b="1">
                <a:solidFill>
                  <a:srgbClr val="FF0000"/>
                </a:solidFill>
                <a:latin typeface="Times New Roman" panose="02020603050405020304" pitchFamily="18" charset="0"/>
              </a:rPr>
              <a:t>времени</a:t>
            </a:r>
            <a:r>
              <a:rPr sz="1800" b="1">
                <a:latin typeface="Times New Roman" panose="02020603050405020304" pitchFamily="18" charset="0"/>
              </a:rPr>
              <a:t> выделяют следующие классы случайных процессов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/>
      <p:bldP spid="82949" grpId="0" animBg="1"/>
      <p:bldP spid="82950" grpId="0" animBg="1"/>
      <p:bldP spid="829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Заголовок 83969"/>
          <p:cNvSpPr>
            <a:spLocks noGrp="1"/>
          </p:cNvSpPr>
          <p:nvPr>
            <p:ph type="title"/>
          </p:nvPr>
        </p:nvSpPr>
        <p:spPr>
          <a:xfrm>
            <a:off x="1691680" y="55582"/>
            <a:ext cx="6589199" cy="1280890"/>
          </a:xfrm>
          <a:ln/>
        </p:spPr>
        <p:txBody>
          <a:bodyPr anchor="ctr" anchorCtr="0"/>
          <a:lstStyle/>
          <a:p>
            <a:r>
              <a:rPr sz="2400" b="1" dirty="0" err="1"/>
              <a:t>Неопределенность</a:t>
            </a:r>
            <a:r>
              <a:rPr sz="2400" b="1" dirty="0"/>
              <a:t> и </a:t>
            </a:r>
            <a:r>
              <a:rPr sz="2400" b="1" dirty="0" err="1"/>
              <a:t>количество</a:t>
            </a:r>
            <a:r>
              <a:rPr sz="2400" b="1" dirty="0"/>
              <a:t> </a:t>
            </a:r>
            <a:r>
              <a:rPr sz="2400" b="1" dirty="0" err="1"/>
              <a:t>информации</a:t>
            </a:r>
            <a:r>
              <a:rPr sz="4000" dirty="0"/>
              <a:t> </a:t>
            </a:r>
          </a:p>
        </p:txBody>
      </p:sp>
      <p:sp>
        <p:nvSpPr>
          <p:cNvPr id="83972" name="Текстовое поле 83971"/>
          <p:cNvSpPr txBox="1"/>
          <p:nvPr/>
        </p:nvSpPr>
        <p:spPr>
          <a:xfrm>
            <a:off x="539750" y="1196975"/>
            <a:ext cx="8424863" cy="6508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1800"/>
              <a:t>Получение какой-либо информации всегда связано с изменением </a:t>
            </a:r>
            <a:r>
              <a:rPr sz="1800" b="1"/>
              <a:t>степени неосведомленности</a:t>
            </a:r>
            <a:r>
              <a:rPr sz="1800"/>
              <a:t> получателя</a:t>
            </a:r>
            <a:r>
              <a:t> </a:t>
            </a:r>
          </a:p>
        </p:txBody>
      </p:sp>
      <p:sp>
        <p:nvSpPr>
          <p:cNvPr id="83973" name="Текстовое поле 83972"/>
          <p:cNvSpPr txBox="1"/>
          <p:nvPr/>
        </p:nvSpPr>
        <p:spPr>
          <a:xfrm>
            <a:off x="605462" y="2238172"/>
            <a:ext cx="8280400" cy="1290638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l"/>
            <a:r>
              <a:rPr sz="1800"/>
              <a:t>Пусть мера неосведомленности равна </a:t>
            </a:r>
            <a:r>
              <a:rPr lang="en-US" altLang="x-none" sz="2000" b="1">
                <a:latin typeface="Times New Roman" panose="02020603050405020304" pitchFamily="18" charset="0"/>
              </a:rPr>
              <a:t>H</a:t>
            </a:r>
            <a:r>
              <a:rPr sz="2000" b="1">
                <a:latin typeface="Times New Roman" panose="02020603050405020304" pitchFamily="18" charset="0"/>
              </a:rPr>
              <a:t>(</a:t>
            </a:r>
            <a:r>
              <a:rPr lang="en-US" altLang="x-none" sz="2000" b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2000" b="1">
                <a:latin typeface="Times New Roman" panose="02020603050405020304" pitchFamily="18" charset="0"/>
              </a:rPr>
              <a:t>).</a:t>
            </a:r>
            <a:r>
              <a:rPr sz="1800" b="1"/>
              <a:t> </a:t>
            </a:r>
          </a:p>
          <a:p>
            <a:pPr algn="l"/>
            <a:r>
              <a:rPr sz="1800"/>
              <a:t>После получения некоторого сообщения </a:t>
            </a:r>
            <a:r>
              <a:rPr sz="1800" b="1">
                <a:sym typeface="Symbol" panose="05050102010706020507" pitchFamily="18" charset="2"/>
              </a:rPr>
              <a:t> </a:t>
            </a:r>
            <a:r>
              <a:rPr sz="1800"/>
              <a:t>неосведомленность уменьшилась и стала </a:t>
            </a:r>
            <a:r>
              <a:rPr lang="en-US" altLang="x-none" sz="2000" b="1">
                <a:latin typeface="Times New Roman" panose="02020603050405020304" pitchFamily="18" charset="0"/>
              </a:rPr>
              <a:t>H</a:t>
            </a:r>
            <a:r>
              <a:rPr sz="2000" b="1">
                <a:latin typeface="Times New Roman" panose="02020603050405020304" pitchFamily="18" charset="0"/>
              </a:rPr>
              <a:t>(</a:t>
            </a:r>
            <a:r>
              <a:rPr lang="en-US" altLang="x-none" sz="2000" b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2000" b="1">
                <a:latin typeface="Times New Roman" panose="02020603050405020304" pitchFamily="18" charset="0"/>
              </a:rPr>
              <a:t>/</a:t>
            </a:r>
            <a:r>
              <a:rPr lang="en-US" altLang="x-none" sz="2000" b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2000" b="1">
                <a:latin typeface="Times New Roman" panose="02020603050405020304" pitchFamily="18" charset="0"/>
              </a:rPr>
              <a:t>)</a:t>
            </a:r>
            <a:r>
              <a:rPr sz="2000">
                <a:latin typeface="Times New Roman" panose="02020603050405020304" pitchFamily="18" charset="0"/>
              </a:rPr>
              <a:t>.</a:t>
            </a:r>
            <a:r>
              <a:rPr sz="1800"/>
              <a:t> </a:t>
            </a:r>
          </a:p>
          <a:p>
            <a:pPr algn="l"/>
            <a:r>
              <a:rPr sz="1800"/>
              <a:t>Тогда количество информации </a:t>
            </a:r>
            <a:r>
              <a:rPr lang="en-US" altLang="x-none" sz="2000" b="1">
                <a:latin typeface="Times New Roman" panose="02020603050405020304" pitchFamily="18" charset="0"/>
              </a:rPr>
              <a:t>I</a:t>
            </a:r>
            <a:r>
              <a:rPr sz="2000" b="1">
                <a:latin typeface="Times New Roman" panose="02020603050405020304" pitchFamily="18" charset="0"/>
              </a:rPr>
              <a:t>(</a:t>
            </a:r>
            <a:r>
              <a:rPr lang="en-US" altLang="x-none" sz="2000" b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2000" b="1">
                <a:latin typeface="Times New Roman" panose="02020603050405020304" pitchFamily="18" charset="0"/>
              </a:rPr>
              <a:t>)</a:t>
            </a:r>
            <a:r>
              <a:rPr sz="1800"/>
              <a:t> в сообщении </a:t>
            </a:r>
            <a:r>
              <a:rPr sz="2000" b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1800"/>
              <a:t>, определится так:</a:t>
            </a:r>
          </a:p>
        </p:txBody>
      </p:sp>
      <p:sp>
        <p:nvSpPr>
          <p:cNvPr id="83975" name="Текстовое поле 83974"/>
          <p:cNvSpPr txBox="1"/>
          <p:nvPr/>
        </p:nvSpPr>
        <p:spPr>
          <a:xfrm>
            <a:off x="2700338" y="4005263"/>
            <a:ext cx="35274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lang="en-US" altLang="x-none" sz="2800" b="1">
                <a:latin typeface="Times New Roman" panose="02020603050405020304" pitchFamily="18" charset="0"/>
              </a:rPr>
              <a:t>I</a:t>
            </a:r>
            <a:r>
              <a:rPr sz="2800" b="1">
                <a:latin typeface="Times New Roman" panose="02020603050405020304" pitchFamily="18" charset="0"/>
              </a:rPr>
              <a:t>(</a:t>
            </a:r>
            <a:r>
              <a:rPr lang="en-US" altLang="x-none" sz="2800" b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2800" b="1">
                <a:latin typeface="Times New Roman" panose="02020603050405020304" pitchFamily="18" charset="0"/>
              </a:rPr>
              <a:t>) = </a:t>
            </a:r>
            <a:r>
              <a:rPr lang="en-US" altLang="x-none" sz="2800" b="1">
                <a:latin typeface="Times New Roman" panose="02020603050405020304" pitchFamily="18" charset="0"/>
              </a:rPr>
              <a:t>H</a:t>
            </a:r>
            <a:r>
              <a:rPr sz="2800" b="1">
                <a:latin typeface="Times New Roman" panose="02020603050405020304" pitchFamily="18" charset="0"/>
              </a:rPr>
              <a:t>(</a:t>
            </a:r>
            <a:r>
              <a:rPr lang="en-US" altLang="x-none" sz="2800" b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2800" b="1">
                <a:latin typeface="Times New Roman" panose="02020603050405020304" pitchFamily="18" charset="0"/>
              </a:rPr>
              <a:t>) - </a:t>
            </a:r>
            <a:r>
              <a:rPr lang="en-US" altLang="x-none" sz="2800" b="1">
                <a:latin typeface="Times New Roman" panose="02020603050405020304" pitchFamily="18" charset="0"/>
              </a:rPr>
              <a:t>H</a:t>
            </a:r>
            <a:r>
              <a:rPr sz="2800" b="1">
                <a:latin typeface="Times New Roman" panose="02020603050405020304" pitchFamily="18" charset="0"/>
              </a:rPr>
              <a:t>(</a:t>
            </a:r>
            <a:r>
              <a:rPr lang="en-US" altLang="x-none" sz="2800" b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sz="2800" b="1">
                <a:latin typeface="Times New Roman" panose="02020603050405020304" pitchFamily="18" charset="0"/>
              </a:rPr>
              <a:t>/</a:t>
            </a:r>
            <a:r>
              <a:rPr lang="en-US" altLang="x-none" sz="2800" b="1">
                <a:latin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sz="2800" b="1">
                <a:latin typeface="Times New Roman" panose="02020603050405020304" pitchFamily="18" charset="0"/>
              </a:rPr>
              <a:t>)</a:t>
            </a:r>
            <a:endParaRPr sz="2800">
              <a:latin typeface="Times New Roman" panose="02020603050405020304" pitchFamily="18" charset="0"/>
            </a:endParaRPr>
          </a:p>
        </p:txBody>
      </p:sp>
      <p:sp>
        <p:nvSpPr>
          <p:cNvPr id="83976" name="Текстовое поле 83975"/>
          <p:cNvSpPr txBox="1"/>
          <p:nvPr/>
        </p:nvSpPr>
        <p:spPr>
          <a:xfrm>
            <a:off x="611188" y="4941888"/>
            <a:ext cx="8137525" cy="711200"/>
          </a:xfrm>
          <a:prstGeom prst="rect">
            <a:avLst/>
          </a:prstGeom>
          <a:solidFill>
            <a:srgbClr val="E7F62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sz="2000"/>
              <a:t>Количество полученной информации измеряется уменьшением неопределенности состояния системы</a:t>
            </a:r>
            <a: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 animBg="1"/>
      <p:bldP spid="83973" grpId="0" animBg="1"/>
      <p:bldP spid="83975" grpId="0"/>
      <p:bldP spid="839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84993"/>
          <p:cNvSpPr>
            <a:spLocks noGrp="1"/>
          </p:cNvSpPr>
          <p:nvPr>
            <p:ph type="title"/>
          </p:nvPr>
        </p:nvSpPr>
        <p:spPr>
          <a:xfrm>
            <a:off x="1547664" y="46943"/>
            <a:ext cx="6589199" cy="1280890"/>
          </a:xfrm>
          <a:ln/>
        </p:spPr>
        <p:txBody>
          <a:bodyPr anchor="ctr" anchorCtr="0"/>
          <a:lstStyle/>
          <a:p>
            <a:r>
              <a:rPr sz="2800" b="1" dirty="0" err="1"/>
              <a:t>Основные</a:t>
            </a:r>
            <a:r>
              <a:rPr sz="2800" b="1" dirty="0"/>
              <a:t> </a:t>
            </a:r>
            <a:r>
              <a:rPr sz="2800" b="1" dirty="0" err="1"/>
              <a:t>положения</a:t>
            </a:r>
            <a:r>
              <a:rPr sz="2800" b="1" dirty="0"/>
              <a:t> </a:t>
            </a:r>
            <a:r>
              <a:rPr sz="2800" b="1" dirty="0" err="1"/>
              <a:t>теории</a:t>
            </a:r>
            <a:r>
              <a:rPr sz="2800" b="1" dirty="0"/>
              <a:t> К. </a:t>
            </a:r>
            <a:r>
              <a:rPr sz="2800" b="1" dirty="0" err="1"/>
              <a:t>Шеннона</a:t>
            </a:r>
            <a:endParaRPr sz="2800" b="1" dirty="0"/>
          </a:p>
        </p:txBody>
      </p:sp>
      <p:sp>
        <p:nvSpPr>
          <p:cNvPr id="84996" name="Текстовое поле 84995"/>
          <p:cNvSpPr txBox="1"/>
          <p:nvPr/>
        </p:nvSpPr>
        <p:spPr>
          <a:xfrm>
            <a:off x="323850" y="1196975"/>
            <a:ext cx="8280400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800" b="1">
                <a:solidFill>
                  <a:srgbClr val="FF0000"/>
                </a:solidFill>
              </a:rPr>
              <a:t>1</a:t>
            </a:r>
            <a:r>
              <a:rPr sz="1800"/>
              <a:t>. Источник информации, порождающий сообщения, должен обладать тем или иным алфавитом, который должен быть заранее известен приемнику информации</a:t>
            </a:r>
          </a:p>
        </p:txBody>
      </p:sp>
      <p:sp>
        <p:nvSpPr>
          <p:cNvPr id="84997" name="Текстовое поле 84996"/>
          <p:cNvSpPr txBox="1"/>
          <p:nvPr/>
        </p:nvSpPr>
        <p:spPr>
          <a:xfrm>
            <a:off x="395288" y="3573463"/>
            <a:ext cx="82804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800" b="1">
                <a:solidFill>
                  <a:srgbClr val="FF0000"/>
                </a:solidFill>
              </a:rPr>
              <a:t>3</a:t>
            </a:r>
            <a:r>
              <a:rPr sz="1800"/>
              <a:t>. В качестве меры неопределенности следует использовать величину равную логарифму вероятности, взятому с противоположным знаком</a:t>
            </a:r>
          </a:p>
        </p:txBody>
      </p:sp>
      <p:sp>
        <p:nvSpPr>
          <p:cNvPr id="84998" name="Текстовое поле 84997"/>
          <p:cNvSpPr txBox="1"/>
          <p:nvPr/>
        </p:nvSpPr>
        <p:spPr>
          <a:xfrm>
            <a:off x="395288" y="2420938"/>
            <a:ext cx="8280400" cy="915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800" b="1">
                <a:solidFill>
                  <a:srgbClr val="FF0000"/>
                </a:solidFill>
              </a:rPr>
              <a:t>2</a:t>
            </a:r>
            <a:r>
              <a:rPr sz="1800"/>
              <a:t>. Синтаксическое количество информации зависит, по определению, только от статистических свойств появления элементов алфавита в сообщении</a:t>
            </a:r>
          </a:p>
        </p:txBody>
      </p:sp>
      <p:sp>
        <p:nvSpPr>
          <p:cNvPr id="84999" name="Текстовое поле 84998"/>
          <p:cNvSpPr txBox="1"/>
          <p:nvPr/>
        </p:nvSpPr>
        <p:spPr>
          <a:xfrm>
            <a:off x="468313" y="4724400"/>
            <a:ext cx="8280400" cy="731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1800"/>
              <a:t>Этот показатель получил название</a:t>
            </a:r>
          </a:p>
          <a:p>
            <a:r>
              <a:rPr sz="2400" b="1" i="1">
                <a:solidFill>
                  <a:srgbClr val="FF0000"/>
                </a:solidFill>
              </a:rPr>
              <a:t>информационная энтропия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  <p:bldP spid="84997" grpId="0"/>
      <p:bldP spid="84998" grpId="0"/>
      <p:bldP spid="84999" grpId="0"/>
    </p:bld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97</TotalTime>
  <Words>930</Words>
  <Application>Microsoft Office PowerPoint</Application>
  <PresentationFormat>Экран (4:3)</PresentationFormat>
  <Paragraphs>103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Corbel</vt:lpstr>
      <vt:lpstr>Symbol</vt:lpstr>
      <vt:lpstr>Times New Roman</vt:lpstr>
      <vt:lpstr>YS Text</vt:lpstr>
      <vt:lpstr>Базис</vt:lpstr>
      <vt:lpstr>Microsoft Equation 3.0</vt:lpstr>
      <vt:lpstr>Лекция №7   Информация и энтропия   </vt:lpstr>
      <vt:lpstr>Меры количества информации </vt:lpstr>
      <vt:lpstr>Синтаксическая мера информации </vt:lpstr>
      <vt:lpstr>Синтаксическая мера информации </vt:lpstr>
      <vt:lpstr>Семантическая мера информации </vt:lpstr>
      <vt:lpstr>Прагматическая мера информации</vt:lpstr>
      <vt:lpstr>Четыре основных класса случайных процессов </vt:lpstr>
      <vt:lpstr>Неопределенность и количество информации </vt:lpstr>
      <vt:lpstr>Основные положения теории К. Шеннона</vt:lpstr>
      <vt:lpstr>Клод Элвуд Шеннон Claude Elwood Shannon (30.04.1916 - 24.02.2001)</vt:lpstr>
      <vt:lpstr>Энтропия дискретного сигнала </vt:lpstr>
      <vt:lpstr>Энтропия и количество информации</vt:lpstr>
      <vt:lpstr>Энтропия зависимой последовательности</vt:lpstr>
      <vt:lpstr>Презентация PowerPoint</vt:lpstr>
      <vt:lpstr>Энтропия непрерывных сигналов</vt:lpstr>
    </vt:vector>
  </TitlesOfParts>
  <Company>IVT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бсп</dc:creator>
  <cp:lastModifiedBy>ASUS</cp:lastModifiedBy>
  <cp:revision>42</cp:revision>
  <dcterms:created xsi:type="dcterms:W3CDTF">2006-10-26T12:37:54Z</dcterms:created>
  <dcterms:modified xsi:type="dcterms:W3CDTF">2023-12-07T07:35:53Z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CB0D5382CE214C1D90D3F4C658E7790E</vt:lpwstr>
  </property>
  <property fmtid="{D5CDD505-2E9C-101B-9397-08002B2CF9AE}" pid="3" name="KSOProductBuildVer">
    <vt:lpwstr>1049-11.2.0.10323</vt:lpwstr>
  </property>
</Properties>
</file>